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221"/>
    <a:srgbClr val="FF5C13"/>
    <a:srgbClr val="EE2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594"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3CF59-166A-4F4A-99BE-E0D4DD41AEB4}" type="datetimeFigureOut">
              <a:rPr lang="en-US" smtClean="0"/>
              <a:t>11/14/2019</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782E0-72B8-4A49-AB49-6EB0A2175484}" type="slidenum">
              <a:rPr lang="en-US" smtClean="0"/>
              <a:t>‹#›</a:t>
            </a:fld>
            <a:endParaRPr lang="en-US"/>
          </a:p>
        </p:txBody>
      </p:sp>
    </p:spTree>
    <p:extLst>
      <p:ext uri="{BB962C8B-B14F-4D97-AF65-F5344CB8AC3E}">
        <p14:creationId xmlns:p14="http://schemas.microsoft.com/office/powerpoint/2010/main" val="31556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782E0-72B8-4A49-AB49-6EB0A2175484}" type="slidenum">
              <a:rPr lang="en-US" smtClean="0"/>
              <a:t>1</a:t>
            </a:fld>
            <a:endParaRPr lang="en-US"/>
          </a:p>
        </p:txBody>
      </p:sp>
    </p:spTree>
    <p:extLst>
      <p:ext uri="{BB962C8B-B14F-4D97-AF65-F5344CB8AC3E}">
        <p14:creationId xmlns:p14="http://schemas.microsoft.com/office/powerpoint/2010/main" val="376476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782E0-72B8-4A49-AB49-6EB0A2175484}" type="slidenum">
              <a:rPr lang="en-US" smtClean="0"/>
              <a:t>2</a:t>
            </a:fld>
            <a:endParaRPr lang="en-US"/>
          </a:p>
        </p:txBody>
      </p:sp>
    </p:spTree>
    <p:extLst>
      <p:ext uri="{BB962C8B-B14F-4D97-AF65-F5344CB8AC3E}">
        <p14:creationId xmlns:p14="http://schemas.microsoft.com/office/powerpoint/2010/main" val="114414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CAB15-597E-46E9-B7C3-4A6596E1A733}"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80021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AB15-597E-46E9-B7C3-4A6596E1A733}"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49954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AB15-597E-46E9-B7C3-4A6596E1A733}"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315394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CAB15-597E-46E9-B7C3-4A6596E1A733}"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256719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CAB15-597E-46E9-B7C3-4A6596E1A733}"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353811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CAB15-597E-46E9-B7C3-4A6596E1A733}"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240607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CAB15-597E-46E9-B7C3-4A6596E1A733}"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367206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CAB15-597E-46E9-B7C3-4A6596E1A733}"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5975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CAB15-597E-46E9-B7C3-4A6596E1A733}"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265064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CAB15-597E-46E9-B7C3-4A6596E1A733}"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158348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CAB15-597E-46E9-B7C3-4A6596E1A733}"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4D94A-A261-4662-A134-7D0A8E7323A8}" type="slidenum">
              <a:rPr lang="en-US" smtClean="0"/>
              <a:t>‹#›</a:t>
            </a:fld>
            <a:endParaRPr lang="en-US"/>
          </a:p>
        </p:txBody>
      </p:sp>
    </p:spTree>
    <p:extLst>
      <p:ext uri="{BB962C8B-B14F-4D97-AF65-F5344CB8AC3E}">
        <p14:creationId xmlns:p14="http://schemas.microsoft.com/office/powerpoint/2010/main" val="197067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D01CAB15-597E-46E9-B7C3-4A6596E1A733}" type="datetimeFigureOut">
              <a:rPr lang="en-US" smtClean="0"/>
              <a:t>11/14/2019</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4A4D94A-A261-4662-A134-7D0A8E7323A8}" type="slidenum">
              <a:rPr lang="en-US" smtClean="0"/>
              <a:t>‹#›</a:t>
            </a:fld>
            <a:endParaRPr lang="en-US"/>
          </a:p>
        </p:txBody>
      </p:sp>
    </p:spTree>
    <p:extLst>
      <p:ext uri="{BB962C8B-B14F-4D97-AF65-F5344CB8AC3E}">
        <p14:creationId xmlns:p14="http://schemas.microsoft.com/office/powerpoint/2010/main" val="99160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070" y="458269"/>
            <a:ext cx="9314329" cy="630942"/>
          </a:xfrm>
          <a:prstGeom prst="rect">
            <a:avLst/>
          </a:prstGeom>
          <a:noFill/>
        </p:spPr>
        <p:txBody>
          <a:bodyPr wrap="square" rtlCol="0">
            <a:spAutoFit/>
          </a:bodyPr>
          <a:lstStyle/>
          <a:p>
            <a:r>
              <a:rPr lang="en-US" sz="3500" dirty="0" smtClean="0">
                <a:solidFill>
                  <a:schemeClr val="bg1"/>
                </a:solidFill>
                <a:latin typeface="Arial Black" panose="020B0A04020102020204" pitchFamily="34" charset="0"/>
              </a:rPr>
              <a:t>SINGLE VISION</a:t>
            </a:r>
            <a:r>
              <a:rPr lang="en-US" sz="3500" dirty="0" smtClean="0">
                <a:solidFill>
                  <a:schemeClr val="bg1"/>
                </a:solidFill>
                <a:latin typeface="Arial Black" panose="020B0A04020102020204" pitchFamily="34" charset="0"/>
              </a:rPr>
              <a:t> </a:t>
            </a:r>
            <a:r>
              <a:rPr lang="en-US" sz="3500" dirty="0" smtClean="0">
                <a:solidFill>
                  <a:schemeClr val="bg1"/>
                </a:solidFill>
                <a:latin typeface="Arial Black" panose="020B0A04020102020204" pitchFamily="34" charset="0"/>
              </a:rPr>
              <a:t>LENS </a:t>
            </a:r>
            <a:r>
              <a:rPr lang="en-US" sz="3500" dirty="0" smtClean="0">
                <a:solidFill>
                  <a:schemeClr val="bg1"/>
                </a:solidFill>
                <a:latin typeface="Arial" panose="020B0604020202020204" pitchFamily="34" charset="0"/>
                <a:cs typeface="Arial" panose="020B0604020202020204" pitchFamily="34" charset="0"/>
              </a:rPr>
              <a:t>PACKAGE</a:t>
            </a:r>
            <a:endParaRPr lang="en-US" sz="35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61489" y="4271546"/>
            <a:ext cx="2667645" cy="681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1490" y="4952999"/>
            <a:ext cx="2667644" cy="1676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3352800"/>
            <a:ext cx="2052918" cy="4114800"/>
          </a:xfrm>
          <a:prstGeom prst="rect">
            <a:avLst/>
          </a:prstGeom>
          <a:solidFill>
            <a:srgbClr val="EE2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6730" y="4319885"/>
            <a:ext cx="2133600" cy="584775"/>
          </a:xfrm>
          <a:prstGeom prst="rect">
            <a:avLst/>
          </a:prstGeom>
          <a:noFill/>
        </p:spPr>
        <p:txBody>
          <a:bodyPr wrap="square" rtlCol="0">
            <a:spAutoFit/>
          </a:bodyPr>
          <a:lstStyle/>
          <a:p>
            <a:r>
              <a:rPr lang="en-US" sz="1600" dirty="0" smtClean="0">
                <a:solidFill>
                  <a:schemeClr val="accent1"/>
                </a:solidFill>
                <a:latin typeface="Arial Black" panose="020B0A04020102020204" pitchFamily="34" charset="0"/>
              </a:rPr>
              <a:t>CONVENTIONAL </a:t>
            </a:r>
            <a:r>
              <a:rPr lang="en-US" sz="1600" dirty="0" smtClean="0">
                <a:solidFill>
                  <a:schemeClr val="accent1"/>
                </a:solidFill>
                <a:latin typeface="Arial" panose="020B0604020202020204" pitchFamily="34" charset="0"/>
                <a:cs typeface="Arial" panose="020B0604020202020204" pitchFamily="34" charset="0"/>
              </a:rPr>
              <a:t>SINGLE VISION</a:t>
            </a:r>
            <a:endParaRPr lang="en-US" sz="1600" dirty="0">
              <a:solidFill>
                <a:schemeClr val="accent1"/>
              </a:solidFill>
              <a:latin typeface="Arial" panose="020B0604020202020204" pitchFamily="34" charset="0"/>
              <a:cs typeface="Arial" panose="020B0604020202020204" pitchFamily="34" charset="0"/>
            </a:endParaRPr>
          </a:p>
        </p:txBody>
      </p:sp>
      <p:sp>
        <p:nvSpPr>
          <p:cNvPr id="18" name="TextBox 17"/>
          <p:cNvSpPr txBox="1"/>
          <p:nvPr/>
        </p:nvSpPr>
        <p:spPr>
          <a:xfrm>
            <a:off x="265207" y="4988202"/>
            <a:ext cx="2554191" cy="769441"/>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Older Technology</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Reduced Edge to Edge Clarity</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Not Customizable</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Thicker Appearance</a:t>
            </a:r>
            <a:endParaRPr lang="en-US" sz="1100" dirty="0">
              <a:latin typeface="Arial" panose="020B0604020202020204" pitchFamily="34" charset="0"/>
              <a:cs typeface="Arial" panose="020B0604020202020204" pitchFamily="34" charset="0"/>
            </a:endParaRPr>
          </a:p>
        </p:txBody>
      </p:sp>
      <p:sp>
        <p:nvSpPr>
          <p:cNvPr id="22" name="TextBox 21"/>
          <p:cNvSpPr txBox="1"/>
          <p:nvPr/>
        </p:nvSpPr>
        <p:spPr>
          <a:xfrm>
            <a:off x="276730" y="6290846"/>
            <a:ext cx="2652404" cy="338554"/>
          </a:xfrm>
          <a:prstGeom prst="rect">
            <a:avLst/>
          </a:prstGeom>
          <a:noFill/>
        </p:spPr>
        <p:txBody>
          <a:bodyPr wrap="square" rtlCol="0">
            <a:spAutoFit/>
          </a:bodyPr>
          <a:lstStyle/>
          <a:p>
            <a:pPr algn="ctr"/>
            <a:r>
              <a:rPr lang="en-US" sz="1600" dirty="0" smtClean="0">
                <a:latin typeface="Arial Black" panose="020B0A04020102020204" pitchFamily="34" charset="0"/>
              </a:rPr>
              <a:t>$</a:t>
            </a:r>
            <a:r>
              <a:rPr lang="en-US" sz="1600" dirty="0" err="1" smtClean="0">
                <a:latin typeface="Arial Black" panose="020B0A04020102020204" pitchFamily="34" charset="0"/>
              </a:rPr>
              <a:t>xxx.xx</a:t>
            </a:r>
            <a:endParaRPr lang="en-US" sz="1600" dirty="0">
              <a:latin typeface="Arial Black" panose="020B0A040201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381" y="1832654"/>
            <a:ext cx="2034955" cy="1371880"/>
          </a:xfrm>
          <a:prstGeom prst="rect">
            <a:avLst/>
          </a:prstGeom>
        </p:spPr>
      </p:pic>
      <p:sp>
        <p:nvSpPr>
          <p:cNvPr id="24" name="Rectangle 23"/>
          <p:cNvSpPr/>
          <p:nvPr/>
        </p:nvSpPr>
        <p:spPr>
          <a:xfrm>
            <a:off x="228602" y="6705600"/>
            <a:ext cx="7391398"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94447" y="1023682"/>
            <a:ext cx="7239000" cy="40011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Practice Name</a:t>
            </a:r>
            <a:endParaRPr lang="en-US"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323851" y="6907323"/>
            <a:ext cx="1344706" cy="338554"/>
          </a:xfrm>
          <a:prstGeom prst="rect">
            <a:avLst/>
          </a:prstGeom>
          <a:noFill/>
        </p:spPr>
        <p:txBody>
          <a:bodyPr wrap="square" rtlCol="0">
            <a:spAutoFit/>
          </a:bodyPr>
          <a:lstStyle/>
          <a:p>
            <a:r>
              <a:rPr lang="en-US" sz="1600" dirty="0" smtClean="0">
                <a:solidFill>
                  <a:schemeClr val="bg1"/>
                </a:solidFill>
                <a:latin typeface="Arial Black" panose="020B0A04020102020204" pitchFamily="34" charset="0"/>
              </a:rPr>
              <a:t>ADD-ON’S</a:t>
            </a:r>
            <a:endParaRPr lang="en-US" sz="16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981198" y="6757515"/>
            <a:ext cx="1676403"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Add-On Option 1</a:t>
            </a:r>
            <a:endParaRPr lang="en-US" sz="14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1981198" y="7073572"/>
            <a:ext cx="1676403"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Add-On Option 2</a:t>
            </a:r>
            <a:endParaRPr lang="en-US" sz="14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3657601" y="6757515"/>
            <a:ext cx="83819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t>
            </a:r>
            <a:r>
              <a:rPr lang="en-US" sz="1400" dirty="0" err="1" smtClean="0">
                <a:solidFill>
                  <a:schemeClr val="bg1"/>
                </a:solidFill>
                <a:latin typeface="Arial" panose="020B0604020202020204" pitchFamily="34" charset="0"/>
                <a:cs typeface="Arial" panose="020B0604020202020204" pitchFamily="34" charset="0"/>
              </a:rPr>
              <a:t>xx.xx</a:t>
            </a:r>
            <a:endParaRPr lang="en-US" sz="14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3657601" y="7073572"/>
            <a:ext cx="761999"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t>
            </a:r>
            <a:r>
              <a:rPr lang="en-US" sz="1400" dirty="0" err="1" smtClean="0">
                <a:solidFill>
                  <a:schemeClr val="bg1"/>
                </a:solidFill>
                <a:latin typeface="Arial" panose="020B0604020202020204" pitchFamily="34" charset="0"/>
                <a:cs typeface="Arial" panose="020B0604020202020204" pitchFamily="34" charset="0"/>
              </a:rPr>
              <a:t>xx.xx</a:t>
            </a:r>
            <a:endParaRPr lang="en-US" sz="1400"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4991097" y="6757515"/>
            <a:ext cx="1676403"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Add-On Option 3</a:t>
            </a:r>
            <a:endParaRPr lang="en-US" sz="14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4991097" y="7073572"/>
            <a:ext cx="1676403"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Add-On Option 4</a:t>
            </a:r>
            <a:endParaRPr lang="en-US" sz="14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6667500" y="6757515"/>
            <a:ext cx="952500"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t>
            </a:r>
            <a:r>
              <a:rPr lang="en-US" sz="1400" dirty="0" err="1" smtClean="0">
                <a:solidFill>
                  <a:schemeClr val="bg1"/>
                </a:solidFill>
                <a:latin typeface="Arial" panose="020B0604020202020204" pitchFamily="34" charset="0"/>
                <a:cs typeface="Arial" panose="020B0604020202020204" pitchFamily="34" charset="0"/>
              </a:rPr>
              <a:t>xx.xx</a:t>
            </a:r>
            <a:endParaRPr lang="en-US" sz="14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6667500" y="7073572"/>
            <a:ext cx="965947"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a:t>
            </a:r>
            <a:r>
              <a:rPr lang="en-US" sz="1400" dirty="0" err="1" smtClean="0">
                <a:solidFill>
                  <a:schemeClr val="bg1"/>
                </a:solidFill>
                <a:latin typeface="Arial" panose="020B0604020202020204" pitchFamily="34" charset="0"/>
                <a:cs typeface="Arial" panose="020B0604020202020204" pitchFamily="34" charset="0"/>
              </a:rPr>
              <a:t>xx.xx</a:t>
            </a:r>
            <a:endParaRPr lang="en-US" sz="1400" dirty="0">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7790365" y="3412263"/>
            <a:ext cx="2034953" cy="338554"/>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DIGITAL </a:t>
            </a:r>
            <a:r>
              <a:rPr lang="en-US" sz="1600" dirty="0" smtClean="0">
                <a:solidFill>
                  <a:schemeClr val="bg1"/>
                </a:solidFill>
                <a:latin typeface="Arial" panose="020B0604020202020204" pitchFamily="34" charset="0"/>
                <a:cs typeface="Arial" panose="020B0604020202020204" pitchFamily="34" charset="0"/>
              </a:rPr>
              <a:t>LENSES</a:t>
            </a:r>
            <a:endParaRPr lang="en-US" sz="16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7790365" y="3849429"/>
            <a:ext cx="2034953" cy="3447098"/>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The difference</a:t>
            </a:r>
          </a:p>
          <a:p>
            <a:pPr algn="ctr"/>
            <a:r>
              <a:rPr lang="en-US" sz="1600" dirty="0" smtClean="0">
                <a:solidFill>
                  <a:schemeClr val="bg1"/>
                </a:solidFill>
                <a:latin typeface="Arial" panose="020B0604020202020204" pitchFamily="34" charset="0"/>
                <a:cs typeface="Arial" panose="020B0604020202020204" pitchFamily="34" charset="0"/>
              </a:rPr>
              <a:t>is clear</a:t>
            </a:r>
            <a:endParaRPr lang="en-US" sz="1600" dirty="0">
              <a:solidFill>
                <a:schemeClr val="bg1"/>
              </a:solidFill>
              <a:latin typeface="Arial" panose="020B0604020202020204" pitchFamily="34" charset="0"/>
              <a:cs typeface="Arial" panose="020B0604020202020204" pitchFamily="34" charset="0"/>
            </a:endParaRPr>
          </a:p>
          <a:p>
            <a:pPr algn="ctr"/>
            <a:endParaRPr lang="en-US" sz="1000" dirty="0" smtClean="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Digital lenses are 6 times more accurate than traditional lenses and offer up to 20% wider vision channels. </a:t>
            </a:r>
          </a:p>
          <a:p>
            <a:pPr algn="ctr"/>
            <a:endParaRPr lang="en-US" sz="1100" dirty="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Think of them like your HD TV, the more pixels the crisper the picture with unmatched depth and clarity. </a:t>
            </a:r>
          </a:p>
          <a:p>
            <a:pPr algn="ctr"/>
            <a:endParaRPr lang="en-US" sz="1100" dirty="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Everyone can benefit from the accuracy of digital lenses, especially those with a higher prescription, large amounts of astigmatism or progressive lens wearer.</a:t>
            </a:r>
            <a:endParaRPr lang="en-US" sz="1100" dirty="0">
              <a:solidFill>
                <a:schemeClr val="bg1"/>
              </a:solidFill>
              <a:latin typeface="Arial" panose="020B0604020202020204" pitchFamily="34" charset="0"/>
              <a:cs typeface="Arial" panose="020B0604020202020204" pitchFamily="34" charset="0"/>
            </a:endParaRPr>
          </a:p>
        </p:txBody>
      </p:sp>
      <p:cxnSp>
        <p:nvCxnSpPr>
          <p:cNvPr id="56" name="Straight Connector 55"/>
          <p:cNvCxnSpPr/>
          <p:nvPr/>
        </p:nvCxnSpPr>
        <p:spPr>
          <a:xfrm>
            <a:off x="8274441" y="3827017"/>
            <a:ext cx="106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90" y="1832654"/>
            <a:ext cx="5335290" cy="230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2951679" y="4271545"/>
            <a:ext cx="2667645" cy="681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51680" y="4952998"/>
            <a:ext cx="2667644" cy="1676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966920" y="4319884"/>
            <a:ext cx="2133600" cy="584775"/>
          </a:xfrm>
          <a:prstGeom prst="rect">
            <a:avLst/>
          </a:prstGeom>
          <a:noFill/>
        </p:spPr>
        <p:txBody>
          <a:bodyPr wrap="square" rtlCol="0">
            <a:spAutoFit/>
          </a:bodyPr>
          <a:lstStyle/>
          <a:p>
            <a:r>
              <a:rPr lang="en-US" sz="1600" dirty="0" smtClean="0">
                <a:solidFill>
                  <a:schemeClr val="accent1"/>
                </a:solidFill>
                <a:latin typeface="Arial Black" panose="020B0A04020102020204" pitchFamily="34" charset="0"/>
              </a:rPr>
              <a:t>CONVENTIONAL </a:t>
            </a:r>
            <a:r>
              <a:rPr lang="en-US" sz="1600" dirty="0" smtClean="0">
                <a:solidFill>
                  <a:schemeClr val="accent1"/>
                </a:solidFill>
                <a:latin typeface="Arial" panose="020B0604020202020204" pitchFamily="34" charset="0"/>
                <a:cs typeface="Arial" panose="020B0604020202020204" pitchFamily="34" charset="0"/>
              </a:rPr>
              <a:t>SINGLE VISION</a:t>
            </a:r>
            <a:endParaRPr lang="en-US" sz="1600" dirty="0">
              <a:solidFill>
                <a:schemeClr val="accent1"/>
              </a:solidFill>
              <a:latin typeface="Arial" panose="020B0604020202020204" pitchFamily="34" charset="0"/>
              <a:cs typeface="Arial" panose="020B0604020202020204" pitchFamily="34" charset="0"/>
            </a:endParaRPr>
          </a:p>
        </p:txBody>
      </p:sp>
      <p:sp>
        <p:nvSpPr>
          <p:cNvPr id="50" name="TextBox 49"/>
          <p:cNvSpPr txBox="1"/>
          <p:nvPr/>
        </p:nvSpPr>
        <p:spPr>
          <a:xfrm>
            <a:off x="2955397" y="4988201"/>
            <a:ext cx="2554191" cy="1277273"/>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Freeform Design</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Better Performance</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Improved Edge To Edge Clarity</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Wider Field of Vision</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Highest Level of Optical Accuracy (Up to 1/100 of a diopter)</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Better Aesthetics</a:t>
            </a:r>
            <a:endParaRPr lang="en-US" sz="1100" dirty="0">
              <a:latin typeface="Arial" panose="020B0604020202020204" pitchFamily="34" charset="0"/>
              <a:cs typeface="Arial" panose="020B0604020202020204" pitchFamily="34" charset="0"/>
            </a:endParaRPr>
          </a:p>
        </p:txBody>
      </p:sp>
      <p:sp>
        <p:nvSpPr>
          <p:cNvPr id="51" name="TextBox 50"/>
          <p:cNvSpPr txBox="1"/>
          <p:nvPr/>
        </p:nvSpPr>
        <p:spPr>
          <a:xfrm>
            <a:off x="2966920" y="6290845"/>
            <a:ext cx="2652404" cy="338554"/>
          </a:xfrm>
          <a:prstGeom prst="rect">
            <a:avLst/>
          </a:prstGeom>
          <a:noFill/>
        </p:spPr>
        <p:txBody>
          <a:bodyPr wrap="square" rtlCol="0">
            <a:spAutoFit/>
          </a:bodyPr>
          <a:lstStyle/>
          <a:p>
            <a:pPr algn="ctr"/>
            <a:r>
              <a:rPr lang="en-US" sz="1600" dirty="0" smtClean="0">
                <a:latin typeface="Arial Black" panose="020B0A04020102020204" pitchFamily="34" charset="0"/>
              </a:rPr>
              <a:t>$</a:t>
            </a:r>
            <a:r>
              <a:rPr lang="en-US" sz="1600" dirty="0" err="1" smtClean="0">
                <a:latin typeface="Arial Black" panose="020B0A04020102020204" pitchFamily="34" charset="0"/>
              </a:rPr>
              <a:t>xxx.xx</a:t>
            </a:r>
            <a:endParaRPr lang="en-US" sz="1600" dirty="0">
              <a:latin typeface="Arial Black" panose="020B0A04020102020204" pitchFamily="34" charset="0"/>
            </a:endParaRPr>
          </a:p>
        </p:txBody>
      </p:sp>
    </p:spTree>
    <p:extLst>
      <p:ext uri="{BB962C8B-B14F-4D97-AF65-F5344CB8AC3E}">
        <p14:creationId xmlns:p14="http://schemas.microsoft.com/office/powerpoint/2010/main" val="286827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9296400" cy="553998"/>
          </a:xfrm>
          <a:prstGeom prst="rect">
            <a:avLst/>
          </a:prstGeom>
          <a:noFill/>
        </p:spPr>
        <p:txBody>
          <a:bodyPr wrap="square" rtlCol="0">
            <a:spAutoFit/>
          </a:bodyPr>
          <a:lstStyle/>
          <a:p>
            <a:r>
              <a:rPr lang="en-US" sz="3000" dirty="0" smtClean="0">
                <a:latin typeface="Arial Black" panose="020B0A04020102020204" pitchFamily="34" charset="0"/>
                <a:cs typeface="Arial" panose="020B0604020202020204" pitchFamily="34" charset="0"/>
              </a:rPr>
              <a:t>Additional Assets</a:t>
            </a:r>
            <a:endParaRPr lang="en-US" sz="3000" dirty="0">
              <a:latin typeface="Arial Black" panose="020B0A04020102020204" pitchFamily="34" charset="0"/>
              <a:cs typeface="Arial" panose="020B0604020202020204" pitchFamily="34" charset="0"/>
            </a:endParaRPr>
          </a:p>
        </p:txBody>
      </p:sp>
      <p:sp>
        <p:nvSpPr>
          <p:cNvPr id="3" name="Rectangle 2"/>
          <p:cNvSpPr/>
          <p:nvPr/>
        </p:nvSpPr>
        <p:spPr>
          <a:xfrm>
            <a:off x="304802" y="2777359"/>
            <a:ext cx="2052918" cy="4114939"/>
          </a:xfrm>
          <a:prstGeom prst="rect">
            <a:avLst/>
          </a:prstGeom>
          <a:solidFill>
            <a:srgbClr val="FF5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62665"/>
            <a:ext cx="2034955" cy="1371879"/>
          </a:xfrm>
          <a:prstGeom prst="rect">
            <a:avLst/>
          </a:prstGeom>
        </p:spPr>
      </p:pic>
      <p:sp>
        <p:nvSpPr>
          <p:cNvPr id="5" name="TextBox 4"/>
          <p:cNvSpPr txBox="1"/>
          <p:nvPr/>
        </p:nvSpPr>
        <p:spPr>
          <a:xfrm>
            <a:off x="17046" y="2797765"/>
            <a:ext cx="2590798" cy="584775"/>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NON-GLARE </a:t>
            </a:r>
          </a:p>
          <a:p>
            <a:pPr algn="ctr"/>
            <a:r>
              <a:rPr lang="en-US" sz="1600" dirty="0" smtClean="0">
                <a:solidFill>
                  <a:schemeClr val="bg1"/>
                </a:solidFill>
                <a:latin typeface="Arial" panose="020B0604020202020204" pitchFamily="34" charset="0"/>
                <a:cs typeface="Arial" panose="020B0604020202020204" pitchFamily="34" charset="0"/>
              </a:rPr>
              <a:t>LENSES</a:t>
            </a:r>
            <a:endParaRPr lang="en-US" sz="1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04802" y="3352800"/>
            <a:ext cx="2034953" cy="3377848"/>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Enhance the look and performance of your glasses</a:t>
            </a:r>
          </a:p>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1050" dirty="0">
                <a:solidFill>
                  <a:schemeClr val="bg1"/>
                </a:solidFill>
                <a:latin typeface="Arial" panose="020B0604020202020204" pitchFamily="34" charset="0"/>
                <a:cs typeface="Arial" panose="020B0604020202020204" pitchFamily="34" charset="0"/>
              </a:rPr>
              <a:t>With non-glare lenses, you can experience the most precise, crisp and clear natural vision in a brilliance that is not possible with uncoated lenses.</a:t>
            </a:r>
          </a:p>
          <a:p>
            <a:pPr algn="ctr"/>
            <a:endParaRPr lang="en-US" sz="1050" dirty="0">
              <a:solidFill>
                <a:schemeClr val="bg1"/>
              </a:solidFill>
              <a:latin typeface="Arial" panose="020B0604020202020204" pitchFamily="34" charset="0"/>
              <a:cs typeface="Arial" panose="020B0604020202020204" pitchFamily="34" charset="0"/>
            </a:endParaRPr>
          </a:p>
          <a:p>
            <a:pPr algn="ctr"/>
            <a:r>
              <a:rPr lang="en-US" sz="1050" dirty="0">
                <a:solidFill>
                  <a:schemeClr val="bg1"/>
                </a:solidFill>
                <a:latin typeface="Arial" panose="020B0604020202020204" pitchFamily="34" charset="0"/>
                <a:cs typeface="Arial" panose="020B0604020202020204" pitchFamily="34" charset="0"/>
              </a:rPr>
              <a:t>Non-glare coatings repel water, fingerprints, oil and dirt, keeping your lenses clean for longer periods of time. </a:t>
            </a:r>
          </a:p>
          <a:p>
            <a:pPr algn="ctr"/>
            <a:endParaRPr lang="en-US" sz="1050" dirty="0">
              <a:solidFill>
                <a:schemeClr val="bg1"/>
              </a:solidFill>
              <a:latin typeface="Arial" panose="020B0604020202020204" pitchFamily="34" charset="0"/>
              <a:cs typeface="Arial" panose="020B0604020202020204" pitchFamily="34" charset="0"/>
            </a:endParaRPr>
          </a:p>
          <a:p>
            <a:pPr algn="ctr"/>
            <a:r>
              <a:rPr lang="en-US" sz="1050" dirty="0">
                <a:solidFill>
                  <a:schemeClr val="bg1"/>
                </a:solidFill>
                <a:latin typeface="Arial" panose="020B0604020202020204" pitchFamily="34" charset="0"/>
                <a:cs typeface="Arial" panose="020B0604020202020204" pitchFamily="34" charset="0"/>
              </a:rPr>
              <a:t>Non-glare coatings reduce the glare allowing others to see your eyes instead of distracting reflections on your lenses.</a:t>
            </a:r>
          </a:p>
        </p:txBody>
      </p:sp>
      <p:cxnSp>
        <p:nvCxnSpPr>
          <p:cNvPr id="7" name="Straight Connector 6"/>
          <p:cNvCxnSpPr/>
          <p:nvPr/>
        </p:nvCxnSpPr>
        <p:spPr>
          <a:xfrm>
            <a:off x="779045" y="3359577"/>
            <a:ext cx="106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33987" y="2777499"/>
            <a:ext cx="2052918" cy="411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985" y="1179351"/>
            <a:ext cx="2034955" cy="1338786"/>
          </a:xfrm>
          <a:prstGeom prst="rect">
            <a:avLst/>
          </a:prstGeom>
        </p:spPr>
      </p:pic>
      <p:sp>
        <p:nvSpPr>
          <p:cNvPr id="11" name="TextBox 10"/>
          <p:cNvSpPr txBox="1"/>
          <p:nvPr/>
        </p:nvSpPr>
        <p:spPr>
          <a:xfrm>
            <a:off x="2546231" y="2797904"/>
            <a:ext cx="2590798" cy="584775"/>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POLARIZED </a:t>
            </a:r>
          </a:p>
          <a:p>
            <a:pPr algn="ctr"/>
            <a:r>
              <a:rPr lang="en-US" sz="1600" dirty="0" smtClean="0">
                <a:solidFill>
                  <a:schemeClr val="bg1"/>
                </a:solidFill>
                <a:latin typeface="Arial" panose="020B0604020202020204" pitchFamily="34" charset="0"/>
                <a:cs typeface="Arial" panose="020B0604020202020204" pitchFamily="34" charset="0"/>
              </a:rPr>
              <a:t>LENSES</a:t>
            </a:r>
            <a:endParaRPr lang="en-US" sz="16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2833987" y="3352939"/>
            <a:ext cx="2034953" cy="375487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High quality vision in the </a:t>
            </a:r>
            <a:r>
              <a:rPr lang="en-US" sz="1600" dirty="0" smtClean="0">
                <a:solidFill>
                  <a:schemeClr val="bg1"/>
                </a:solidFill>
                <a:latin typeface="Arial" panose="020B0604020202020204" pitchFamily="34" charset="0"/>
                <a:cs typeface="Arial" panose="020B0604020202020204" pitchFamily="34" charset="0"/>
              </a:rPr>
              <a:t>sun</a:t>
            </a:r>
            <a:endParaRPr lang="en-US" sz="800" dirty="0">
              <a:solidFill>
                <a:schemeClr val="bg1"/>
              </a:solidFill>
              <a:latin typeface="Arial" panose="020B0604020202020204" pitchFamily="34" charset="0"/>
              <a:cs typeface="Arial" panose="020B0604020202020204" pitchFamily="34" charset="0"/>
            </a:endParaRPr>
          </a:p>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1050" dirty="0">
                <a:solidFill>
                  <a:schemeClr val="bg1"/>
                </a:solidFill>
                <a:latin typeface="Arial" panose="020B0604020202020204" pitchFamily="34" charset="0"/>
                <a:cs typeface="Arial" panose="020B0604020202020204" pitchFamily="34" charset="0"/>
              </a:rPr>
              <a:t>Polarized lenses block the harsh light that bounces off surfaces such as cars and water, leaving you with clear and crisp vision along with improved contrast and depth perception.</a:t>
            </a:r>
          </a:p>
          <a:p>
            <a:pPr algn="ctr"/>
            <a:endParaRPr lang="en-US" sz="1050" dirty="0">
              <a:solidFill>
                <a:schemeClr val="bg1"/>
              </a:solidFill>
              <a:latin typeface="Arial" panose="020B0604020202020204" pitchFamily="34" charset="0"/>
              <a:cs typeface="Arial" panose="020B0604020202020204" pitchFamily="34" charset="0"/>
            </a:endParaRPr>
          </a:p>
          <a:p>
            <a:pPr algn="ctr"/>
            <a:r>
              <a:rPr lang="en-US" sz="1050" dirty="0">
                <a:solidFill>
                  <a:schemeClr val="bg1"/>
                </a:solidFill>
                <a:latin typeface="Arial" panose="020B0604020202020204" pitchFamily="34" charset="0"/>
                <a:cs typeface="Arial" panose="020B0604020202020204" pitchFamily="34" charset="0"/>
              </a:rPr>
              <a:t>Polarized lenses are a safe and healthy option for everyone. Because polarized lenses minimize blind spots and help your eyes easily adjust to varying light conditions,  you will experience reduced eye strain and eye fatigue while wearing polarized lenses.</a:t>
            </a:r>
          </a:p>
        </p:txBody>
      </p:sp>
      <p:cxnSp>
        <p:nvCxnSpPr>
          <p:cNvPr id="13" name="Straight Connector 12"/>
          <p:cNvCxnSpPr/>
          <p:nvPr/>
        </p:nvCxnSpPr>
        <p:spPr>
          <a:xfrm>
            <a:off x="3308230" y="3359716"/>
            <a:ext cx="106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67795" y="2777498"/>
            <a:ext cx="2052918" cy="4114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338" y="1179351"/>
            <a:ext cx="1985865" cy="1338786"/>
          </a:xfrm>
          <a:prstGeom prst="rect">
            <a:avLst/>
          </a:prstGeom>
        </p:spPr>
      </p:pic>
      <p:sp>
        <p:nvSpPr>
          <p:cNvPr id="16" name="TextBox 15"/>
          <p:cNvSpPr txBox="1"/>
          <p:nvPr/>
        </p:nvSpPr>
        <p:spPr>
          <a:xfrm>
            <a:off x="4980039" y="2844364"/>
            <a:ext cx="2590798" cy="584775"/>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TRANSITIONS </a:t>
            </a:r>
          </a:p>
          <a:p>
            <a:pPr algn="ctr"/>
            <a:r>
              <a:rPr lang="en-US" sz="1600" dirty="0" smtClean="0">
                <a:solidFill>
                  <a:schemeClr val="bg1"/>
                </a:solidFill>
                <a:latin typeface="Arial" panose="020B0604020202020204" pitchFamily="34" charset="0"/>
                <a:cs typeface="Arial" panose="020B0604020202020204" pitchFamily="34" charset="0"/>
              </a:rPr>
              <a:t>LENSES</a:t>
            </a:r>
            <a:endParaRPr lang="en-US" sz="1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5267795" y="3412530"/>
            <a:ext cx="2034953" cy="3077766"/>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Be ready no matter what light you’re in</a:t>
            </a:r>
            <a:endParaRPr lang="en-US" sz="800" dirty="0">
              <a:solidFill>
                <a:schemeClr val="bg1"/>
              </a:solidFill>
              <a:latin typeface="Arial" panose="020B0604020202020204" pitchFamily="34" charset="0"/>
              <a:cs typeface="Arial" panose="020B0604020202020204" pitchFamily="34" charset="0"/>
            </a:endParaRPr>
          </a:p>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You’re inside. You’re outside. Your daily life keeps you moving back and forth between light and bright sunshine. When your lenses seamlessly adapt to every situation, you always see life in the best light. </a:t>
            </a:r>
            <a:endParaRPr lang="en-US" sz="1100" dirty="0">
              <a:solidFill>
                <a:schemeClr val="bg1"/>
              </a:solidFill>
              <a:latin typeface="Arial" panose="020B0604020202020204" pitchFamily="34" charset="0"/>
              <a:cs typeface="Arial" panose="020B0604020202020204" pitchFamily="34" charset="0"/>
            </a:endParaRPr>
          </a:p>
          <a:p>
            <a:pPr algn="ctr"/>
            <a:endParaRPr lang="en-US" sz="1100" dirty="0" smtClean="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Transitions lenses block 100% of UVA/UVB rays while helping protect your eyes from Harmful Blue Light both indoors and out. </a:t>
            </a:r>
            <a:endParaRPr lang="en-US" sz="1100" dirty="0">
              <a:solidFill>
                <a:schemeClr val="bg1"/>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5742038" y="3419307"/>
            <a:ext cx="106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13385" y="2777359"/>
            <a:ext cx="2052918" cy="4114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7928" y="1179211"/>
            <a:ext cx="1985865" cy="1338786"/>
          </a:xfrm>
          <a:prstGeom prst="rect">
            <a:avLst/>
          </a:prstGeom>
        </p:spPr>
      </p:pic>
      <p:sp>
        <p:nvSpPr>
          <p:cNvPr id="21" name="TextBox 20"/>
          <p:cNvSpPr txBox="1"/>
          <p:nvPr/>
        </p:nvSpPr>
        <p:spPr>
          <a:xfrm>
            <a:off x="7325629" y="2844224"/>
            <a:ext cx="2590798" cy="584775"/>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SUNSYNC </a:t>
            </a:r>
          </a:p>
          <a:p>
            <a:pPr algn="ctr"/>
            <a:r>
              <a:rPr lang="en-US" sz="1600" dirty="0" smtClean="0">
                <a:solidFill>
                  <a:schemeClr val="bg1"/>
                </a:solidFill>
                <a:latin typeface="Arial" panose="020B0604020202020204" pitchFamily="34" charset="0"/>
                <a:cs typeface="Arial" panose="020B0604020202020204" pitchFamily="34" charset="0"/>
              </a:rPr>
              <a:t>LENSES</a:t>
            </a:r>
            <a:endParaRPr lang="en-US" sz="1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7613385" y="3412390"/>
            <a:ext cx="2034953" cy="3339376"/>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Change is good</a:t>
            </a:r>
            <a:endParaRPr lang="en-US" sz="800" dirty="0">
              <a:solidFill>
                <a:schemeClr val="bg1"/>
              </a:solidFill>
              <a:latin typeface="Arial" panose="020B0604020202020204" pitchFamily="34" charset="0"/>
              <a:cs typeface="Arial" panose="020B0604020202020204" pitchFamily="34" charset="0"/>
            </a:endParaRPr>
          </a:p>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1100" dirty="0" err="1" smtClean="0">
                <a:solidFill>
                  <a:schemeClr val="bg1"/>
                </a:solidFill>
                <a:latin typeface="Arial" panose="020B0604020202020204" pitchFamily="34" charset="0"/>
                <a:cs typeface="Arial" panose="020B0604020202020204" pitchFamily="34" charset="0"/>
              </a:rPr>
              <a:t>SunSync</a:t>
            </a:r>
            <a:r>
              <a:rPr lang="en-US" sz="1100" dirty="0" smtClean="0">
                <a:solidFill>
                  <a:schemeClr val="bg1"/>
                </a:solidFill>
                <a:latin typeface="Arial" panose="020B0604020202020204" pitchFamily="34" charset="0"/>
                <a:cs typeface="Arial" panose="020B0604020202020204" pitchFamily="34" charset="0"/>
              </a:rPr>
              <a:t> Light-Reactive lenses are dark when you need them and clear when you don’t. </a:t>
            </a:r>
            <a:endParaRPr lang="en-US" sz="1100" dirty="0">
              <a:solidFill>
                <a:schemeClr val="bg1"/>
              </a:solidFill>
              <a:latin typeface="Arial" panose="020B0604020202020204" pitchFamily="34" charset="0"/>
              <a:cs typeface="Arial" panose="020B0604020202020204" pitchFamily="34" charset="0"/>
            </a:endParaRPr>
          </a:p>
          <a:p>
            <a:pPr algn="ctr"/>
            <a:endParaRPr lang="en-US" sz="1100" dirty="0">
              <a:solidFill>
                <a:schemeClr val="bg1"/>
              </a:solidFill>
              <a:latin typeface="Arial" panose="020B0604020202020204" pitchFamily="34" charset="0"/>
              <a:cs typeface="Arial" panose="020B0604020202020204" pitchFamily="34" charset="0"/>
            </a:endParaRPr>
          </a:p>
          <a:p>
            <a:pPr algn="ctr"/>
            <a:r>
              <a:rPr lang="en-US" sz="1100" dirty="0" err="1">
                <a:solidFill>
                  <a:schemeClr val="bg1"/>
                </a:solidFill>
                <a:latin typeface="Arial" panose="020B0604020202020204" pitchFamily="34" charset="0"/>
                <a:cs typeface="Arial" panose="020B0604020202020204" pitchFamily="34" charset="0"/>
              </a:rPr>
              <a:t>SunSync</a:t>
            </a:r>
            <a:r>
              <a:rPr lang="en-US" sz="1100" dirty="0">
                <a:solidFill>
                  <a:schemeClr val="bg1"/>
                </a:solidFill>
                <a:latin typeface="Arial" panose="020B0604020202020204" pitchFamily="34" charset="0"/>
                <a:cs typeface="Arial" panose="020B0604020202020204" pitchFamily="34" charset="0"/>
              </a:rPr>
              <a:t> Light-Reactive lenses defend your eyes against ultraviolet radiation and blue light.</a:t>
            </a:r>
          </a:p>
          <a:p>
            <a:pPr algn="ctr"/>
            <a:endParaRPr lang="en-US" sz="1100" dirty="0" smtClean="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Additionally, you’ll have the precision and clarity of corrective lenses, the comfort and protection of outdoor lenses, and the joy of never having to fumble between glasses again.</a:t>
            </a:r>
          </a:p>
        </p:txBody>
      </p:sp>
      <p:cxnSp>
        <p:nvCxnSpPr>
          <p:cNvPr id="23" name="Straight Connector 22"/>
          <p:cNvCxnSpPr/>
          <p:nvPr/>
        </p:nvCxnSpPr>
        <p:spPr>
          <a:xfrm>
            <a:off x="8087628" y="3419167"/>
            <a:ext cx="106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0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9296400" cy="553998"/>
          </a:xfrm>
          <a:prstGeom prst="rect">
            <a:avLst/>
          </a:prstGeom>
          <a:noFill/>
        </p:spPr>
        <p:txBody>
          <a:bodyPr wrap="square" rtlCol="0">
            <a:spAutoFit/>
          </a:bodyPr>
          <a:lstStyle/>
          <a:p>
            <a:r>
              <a:rPr lang="en-US" sz="3000" dirty="0" smtClean="0">
                <a:latin typeface="Arial Black" panose="020B0A04020102020204" pitchFamily="34" charset="0"/>
                <a:cs typeface="Arial" panose="020B0604020202020204" pitchFamily="34" charset="0"/>
              </a:rPr>
              <a:t>Additional </a:t>
            </a:r>
            <a:r>
              <a:rPr lang="en-US" sz="3000" dirty="0" smtClean="0">
                <a:latin typeface="Arial Black" panose="020B0A04020102020204" pitchFamily="34" charset="0"/>
                <a:cs typeface="Arial" panose="020B0604020202020204" pitchFamily="34" charset="0"/>
              </a:rPr>
              <a:t>Assets</a:t>
            </a:r>
            <a:endParaRPr lang="en-US" sz="3000" dirty="0">
              <a:latin typeface="Arial Black" panose="020B0A04020102020204" pitchFamily="34" charset="0"/>
              <a:cs typeface="Arial" panose="020B0604020202020204" pitchFamily="34" charset="0"/>
            </a:endParaRPr>
          </a:p>
        </p:txBody>
      </p:sp>
      <p:pic>
        <p:nvPicPr>
          <p:cNvPr id="1026" name="Picture 2" descr="E:\My Passport for Mac\Lens Mats\Unknown-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67941"/>
            <a:ext cx="2590800" cy="14954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43555" y="2971800"/>
            <a:ext cx="2590799" cy="400110"/>
          </a:xfrm>
          <a:prstGeom prst="rect">
            <a:avLst/>
          </a:prstGeom>
          <a:noFill/>
        </p:spPr>
        <p:txBody>
          <a:bodyPr wrap="square" rtlCol="0">
            <a:spAutoFit/>
          </a:bodyPr>
          <a:lstStyle/>
          <a:p>
            <a:pPr algn="ctr"/>
            <a:r>
              <a:rPr lang="en-US" dirty="0" smtClean="0"/>
              <a:t>Non-Glare</a:t>
            </a: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0" y="1367941"/>
            <a:ext cx="2667645" cy="211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42440" y="3595114"/>
            <a:ext cx="2667645" cy="681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2441" y="4276567"/>
            <a:ext cx="2667644" cy="1676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7681" y="3643453"/>
            <a:ext cx="2133600" cy="584775"/>
          </a:xfrm>
          <a:prstGeom prst="rect">
            <a:avLst/>
          </a:prstGeom>
          <a:noFill/>
        </p:spPr>
        <p:txBody>
          <a:bodyPr wrap="square" rtlCol="0">
            <a:spAutoFit/>
          </a:bodyPr>
          <a:lstStyle/>
          <a:p>
            <a:r>
              <a:rPr lang="en-US" sz="1600" dirty="0" smtClean="0">
                <a:solidFill>
                  <a:schemeClr val="accent1"/>
                </a:solidFill>
                <a:latin typeface="Arial Black" panose="020B0A04020102020204" pitchFamily="34" charset="0"/>
              </a:rPr>
              <a:t>ANTI-FATIGUE </a:t>
            </a:r>
            <a:r>
              <a:rPr lang="en-US" sz="1600" dirty="0" smtClean="0">
                <a:solidFill>
                  <a:schemeClr val="accent1"/>
                </a:solidFill>
                <a:latin typeface="Arial" panose="020B0604020202020204" pitchFamily="34" charset="0"/>
                <a:cs typeface="Arial" panose="020B0604020202020204" pitchFamily="34" charset="0"/>
              </a:rPr>
              <a:t>SINGLE VISION</a:t>
            </a:r>
            <a:endParaRPr lang="en-US" sz="1600" dirty="0">
              <a:solidFill>
                <a:schemeClr val="accent1"/>
              </a:solidFill>
              <a:latin typeface="Arial" panose="020B0604020202020204" pitchFamily="34" charset="0"/>
              <a:cs typeface="Arial" panose="020B0604020202020204" pitchFamily="34" charset="0"/>
            </a:endParaRPr>
          </a:p>
        </p:txBody>
      </p:sp>
      <p:sp>
        <p:nvSpPr>
          <p:cNvPr id="18" name="TextBox 17"/>
          <p:cNvSpPr txBox="1"/>
          <p:nvPr/>
        </p:nvSpPr>
        <p:spPr>
          <a:xfrm>
            <a:off x="546158" y="4311770"/>
            <a:ext cx="2554191" cy="1277273"/>
          </a:xfrm>
          <a:prstGeom prst="rect">
            <a:avLst/>
          </a:prstGeom>
          <a:noFill/>
        </p:spPr>
        <p:txBody>
          <a:bodyPr wrap="square" rtlCol="0">
            <a:spAutoFit/>
          </a:bodyPr>
          <a:lstStyle/>
          <a:p>
            <a:pPr marL="117475" indent="-117475">
              <a:buFont typeface="Arial" panose="020B0604020202020204" pitchFamily="34" charset="0"/>
              <a:buChar char="•"/>
            </a:pPr>
            <a:r>
              <a:rPr lang="en-US" sz="1100" dirty="0">
                <a:latin typeface="Arial" panose="020B0604020202020204" pitchFamily="34" charset="0"/>
                <a:cs typeface="Arial" panose="020B0604020202020204" pitchFamily="34" charset="0"/>
              </a:rPr>
              <a:t>Enhanced for digital devices</a:t>
            </a:r>
          </a:p>
          <a:p>
            <a:pPr marL="117475" indent="-117475">
              <a:buFont typeface="Arial" panose="020B0604020202020204" pitchFamily="34" charset="0"/>
              <a:buChar char="•"/>
            </a:pPr>
            <a:r>
              <a:rPr lang="en-US" sz="1100" dirty="0">
                <a:latin typeface="Arial" panose="020B0604020202020204" pitchFamily="34" charset="0"/>
                <a:cs typeface="Arial" panose="020B0604020202020204" pitchFamily="34" charset="0"/>
              </a:rPr>
              <a:t>Small add power allow eye muscles to relax, resulting in reduced eye fatigue</a:t>
            </a:r>
          </a:p>
          <a:p>
            <a:pPr marL="117475" indent="-117475">
              <a:buFont typeface="Arial" panose="020B0604020202020204" pitchFamily="34" charset="0"/>
              <a:buChar char="•"/>
            </a:pPr>
            <a:r>
              <a:rPr lang="en-US" sz="1100" dirty="0" smtClean="0">
                <a:latin typeface="Arial" panose="020B0604020202020204" pitchFamily="34" charset="0"/>
                <a:cs typeface="Arial" panose="020B0604020202020204" pitchFamily="34" charset="0"/>
              </a:rPr>
              <a:t>Personalized single vision technology for clear, crisp vision in all directions </a:t>
            </a:r>
          </a:p>
        </p:txBody>
      </p:sp>
      <p:sp>
        <p:nvSpPr>
          <p:cNvPr id="19" name="TextBox 18"/>
          <p:cNvSpPr txBox="1"/>
          <p:nvPr/>
        </p:nvSpPr>
        <p:spPr>
          <a:xfrm>
            <a:off x="557681" y="5614414"/>
            <a:ext cx="2652404" cy="338554"/>
          </a:xfrm>
          <a:prstGeom prst="rect">
            <a:avLst/>
          </a:prstGeom>
          <a:noFill/>
        </p:spPr>
        <p:txBody>
          <a:bodyPr wrap="square" rtlCol="0">
            <a:spAutoFit/>
          </a:bodyPr>
          <a:lstStyle/>
          <a:p>
            <a:pPr algn="ctr"/>
            <a:r>
              <a:rPr lang="en-US" sz="1600" dirty="0" smtClean="0">
                <a:latin typeface="Arial Black" panose="020B0A04020102020204" pitchFamily="34" charset="0"/>
              </a:rPr>
              <a:t>$</a:t>
            </a:r>
            <a:r>
              <a:rPr lang="en-US" sz="1600" dirty="0" err="1" smtClean="0">
                <a:latin typeface="Arial Black" panose="020B0A04020102020204" pitchFamily="34" charset="0"/>
              </a:rPr>
              <a:t>xxx.xx</a:t>
            </a:r>
            <a:endParaRPr lang="en-US" sz="1600" dirty="0">
              <a:latin typeface="Arial Black" panose="020B0A04020102020204" pitchFamily="34" charset="0"/>
            </a:endParaRPr>
          </a:p>
        </p:txBody>
      </p:sp>
    </p:spTree>
    <p:extLst>
      <p:ext uri="{BB962C8B-B14F-4D97-AF65-F5344CB8AC3E}">
        <p14:creationId xmlns:p14="http://schemas.microsoft.com/office/powerpoint/2010/main" val="51327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485</Words>
  <Application>Microsoft Office PowerPoint</Application>
  <PresentationFormat>Custom</PresentationFormat>
  <Paragraphs>76</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Walman Optical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Brown</dc:creator>
  <cp:lastModifiedBy>Rachael Brown</cp:lastModifiedBy>
  <cp:revision>25</cp:revision>
  <dcterms:created xsi:type="dcterms:W3CDTF">2019-10-16T18:19:08Z</dcterms:created>
  <dcterms:modified xsi:type="dcterms:W3CDTF">2019-11-14T17:04:56Z</dcterms:modified>
</cp:coreProperties>
</file>