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E221"/>
    <a:srgbClr val="FF5C13"/>
    <a:srgbClr val="EE24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728" y="-108"/>
      </p:cViewPr>
      <p:guideLst>
        <p:guide orient="horz" pos="2448"/>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83CF59-166A-4F4A-99BE-E0D4DD41AEB4}" type="datetimeFigureOut">
              <a:rPr lang="en-US" smtClean="0"/>
              <a:t>11/14/2019</a:t>
            </a:fld>
            <a:endParaRPr lang="en-US"/>
          </a:p>
        </p:txBody>
      </p:sp>
      <p:sp>
        <p:nvSpPr>
          <p:cNvPr id="4" name="Slide Image Placeholder 3"/>
          <p:cNvSpPr>
            <a:spLocks noGrp="1" noRot="1" noChangeAspect="1"/>
          </p:cNvSpPr>
          <p:nvPr>
            <p:ph type="sldImg" idx="2"/>
          </p:nvPr>
        </p:nvSpPr>
        <p:spPr>
          <a:xfrm>
            <a:off x="1209675" y="685800"/>
            <a:ext cx="44386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B782E0-72B8-4A49-AB49-6EB0A2175484}" type="slidenum">
              <a:rPr lang="en-US" smtClean="0"/>
              <a:t>‹#›</a:t>
            </a:fld>
            <a:endParaRPr lang="en-US"/>
          </a:p>
        </p:txBody>
      </p:sp>
    </p:spTree>
    <p:extLst>
      <p:ext uri="{BB962C8B-B14F-4D97-AF65-F5344CB8AC3E}">
        <p14:creationId xmlns:p14="http://schemas.microsoft.com/office/powerpoint/2010/main" val="3155644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B782E0-72B8-4A49-AB49-6EB0A2175484}" type="slidenum">
              <a:rPr lang="en-US" smtClean="0"/>
              <a:t>1</a:t>
            </a:fld>
            <a:endParaRPr lang="en-US"/>
          </a:p>
        </p:txBody>
      </p:sp>
    </p:spTree>
    <p:extLst>
      <p:ext uri="{BB962C8B-B14F-4D97-AF65-F5344CB8AC3E}">
        <p14:creationId xmlns:p14="http://schemas.microsoft.com/office/powerpoint/2010/main" val="3764761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B782E0-72B8-4A49-AB49-6EB0A2175484}" type="slidenum">
              <a:rPr lang="en-US" smtClean="0"/>
              <a:t>2</a:t>
            </a:fld>
            <a:endParaRPr lang="en-US"/>
          </a:p>
        </p:txBody>
      </p:sp>
    </p:spTree>
    <p:extLst>
      <p:ext uri="{BB962C8B-B14F-4D97-AF65-F5344CB8AC3E}">
        <p14:creationId xmlns:p14="http://schemas.microsoft.com/office/powerpoint/2010/main" val="1144142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1CAB15-597E-46E9-B7C3-4A6596E1A733}" type="datetimeFigureOut">
              <a:rPr lang="en-US" smtClean="0"/>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4D94A-A261-4662-A134-7D0A8E7323A8}" type="slidenum">
              <a:rPr lang="en-US" smtClean="0"/>
              <a:t>‹#›</a:t>
            </a:fld>
            <a:endParaRPr lang="en-US"/>
          </a:p>
        </p:txBody>
      </p:sp>
    </p:spTree>
    <p:extLst>
      <p:ext uri="{BB962C8B-B14F-4D97-AF65-F5344CB8AC3E}">
        <p14:creationId xmlns:p14="http://schemas.microsoft.com/office/powerpoint/2010/main" val="800217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1CAB15-597E-46E9-B7C3-4A6596E1A733}" type="datetimeFigureOut">
              <a:rPr lang="en-US" smtClean="0"/>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4D94A-A261-4662-A134-7D0A8E7323A8}" type="slidenum">
              <a:rPr lang="en-US" smtClean="0"/>
              <a:t>‹#›</a:t>
            </a:fld>
            <a:endParaRPr lang="en-US"/>
          </a:p>
        </p:txBody>
      </p:sp>
    </p:spTree>
    <p:extLst>
      <p:ext uri="{BB962C8B-B14F-4D97-AF65-F5344CB8AC3E}">
        <p14:creationId xmlns:p14="http://schemas.microsoft.com/office/powerpoint/2010/main" val="499541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352637"/>
            <a:ext cx="2488407" cy="751691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53562" y="352637"/>
            <a:ext cx="7301071" cy="751691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1CAB15-597E-46E9-B7C3-4A6596E1A733}" type="datetimeFigureOut">
              <a:rPr lang="en-US" smtClean="0"/>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4D94A-A261-4662-A134-7D0A8E7323A8}" type="slidenum">
              <a:rPr lang="en-US" smtClean="0"/>
              <a:t>‹#›</a:t>
            </a:fld>
            <a:endParaRPr lang="en-US"/>
          </a:p>
        </p:txBody>
      </p:sp>
    </p:spTree>
    <p:extLst>
      <p:ext uri="{BB962C8B-B14F-4D97-AF65-F5344CB8AC3E}">
        <p14:creationId xmlns:p14="http://schemas.microsoft.com/office/powerpoint/2010/main" val="3153946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1CAB15-597E-46E9-B7C3-4A6596E1A733}" type="datetimeFigureOut">
              <a:rPr lang="en-US" smtClean="0"/>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4D94A-A261-4662-A134-7D0A8E7323A8}" type="slidenum">
              <a:rPr lang="en-US" smtClean="0"/>
              <a:t>‹#›</a:t>
            </a:fld>
            <a:endParaRPr lang="en-US"/>
          </a:p>
        </p:txBody>
      </p:sp>
    </p:spTree>
    <p:extLst>
      <p:ext uri="{BB962C8B-B14F-4D97-AF65-F5344CB8AC3E}">
        <p14:creationId xmlns:p14="http://schemas.microsoft.com/office/powerpoint/2010/main" val="2567191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7"/>
            <a:ext cx="8549640" cy="1543685"/>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1CAB15-597E-46E9-B7C3-4A6596E1A733}" type="datetimeFigureOut">
              <a:rPr lang="en-US" smtClean="0"/>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4D94A-A261-4662-A134-7D0A8E7323A8}" type="slidenum">
              <a:rPr lang="en-US" smtClean="0"/>
              <a:t>‹#›</a:t>
            </a:fld>
            <a:endParaRPr lang="en-US"/>
          </a:p>
        </p:txBody>
      </p:sp>
    </p:spTree>
    <p:extLst>
      <p:ext uri="{BB962C8B-B14F-4D97-AF65-F5344CB8AC3E}">
        <p14:creationId xmlns:p14="http://schemas.microsoft.com/office/powerpoint/2010/main" val="3538114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53562" y="2054648"/>
            <a:ext cx="4894738" cy="581490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15941" y="2054648"/>
            <a:ext cx="4894739" cy="581490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1CAB15-597E-46E9-B7C3-4A6596E1A733}" type="datetimeFigureOut">
              <a:rPr lang="en-US" smtClean="0"/>
              <a:t>11/14/2019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A4D94A-A261-4662-A134-7D0A8E7323A8}" type="slidenum">
              <a:rPr lang="en-US" smtClean="0"/>
              <a:t>‹#›</a:t>
            </a:fld>
            <a:endParaRPr lang="en-US"/>
          </a:p>
        </p:txBody>
      </p:sp>
    </p:spTree>
    <p:extLst>
      <p:ext uri="{BB962C8B-B14F-4D97-AF65-F5344CB8AC3E}">
        <p14:creationId xmlns:p14="http://schemas.microsoft.com/office/powerpoint/2010/main" val="2406071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28" y="1739795"/>
            <a:ext cx="4445953"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9528"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1CAB15-597E-46E9-B7C3-4A6596E1A733}" type="datetimeFigureOut">
              <a:rPr lang="en-US" smtClean="0"/>
              <a:t>11/14/2019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A4D94A-A261-4662-A134-7D0A8E7323A8}" type="slidenum">
              <a:rPr lang="en-US" smtClean="0"/>
              <a:t>‹#›</a:t>
            </a:fld>
            <a:endParaRPr lang="en-US"/>
          </a:p>
        </p:txBody>
      </p:sp>
    </p:spTree>
    <p:extLst>
      <p:ext uri="{BB962C8B-B14F-4D97-AF65-F5344CB8AC3E}">
        <p14:creationId xmlns:p14="http://schemas.microsoft.com/office/powerpoint/2010/main" val="3672060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1CAB15-597E-46E9-B7C3-4A6596E1A733}" type="datetimeFigureOut">
              <a:rPr lang="en-US" smtClean="0"/>
              <a:t>11/14/2019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A4D94A-A261-4662-A134-7D0A8E7323A8}" type="slidenum">
              <a:rPr lang="en-US" smtClean="0"/>
              <a:t>‹#›</a:t>
            </a:fld>
            <a:endParaRPr lang="en-US"/>
          </a:p>
        </p:txBody>
      </p:sp>
    </p:spTree>
    <p:extLst>
      <p:ext uri="{BB962C8B-B14F-4D97-AF65-F5344CB8AC3E}">
        <p14:creationId xmlns:p14="http://schemas.microsoft.com/office/powerpoint/2010/main" val="59753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1CAB15-597E-46E9-B7C3-4A6596E1A733}" type="datetimeFigureOut">
              <a:rPr lang="en-US" smtClean="0"/>
              <a:t>11/14/2019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A4D94A-A261-4662-A134-7D0A8E7323A8}" type="slidenum">
              <a:rPr lang="en-US" smtClean="0"/>
              <a:t>‹#›</a:t>
            </a:fld>
            <a:endParaRPr lang="en-US"/>
          </a:p>
        </p:txBody>
      </p:sp>
    </p:spTree>
    <p:extLst>
      <p:ext uri="{BB962C8B-B14F-4D97-AF65-F5344CB8AC3E}">
        <p14:creationId xmlns:p14="http://schemas.microsoft.com/office/powerpoint/2010/main" val="2650644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1" y="1626447"/>
            <a:ext cx="3309144" cy="5316538"/>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1CAB15-597E-46E9-B7C3-4A6596E1A733}" type="datetimeFigureOut">
              <a:rPr lang="en-US" smtClean="0"/>
              <a:t>11/14/2019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A4D94A-A261-4662-A134-7D0A8E7323A8}" type="slidenum">
              <a:rPr lang="en-US" smtClean="0"/>
              <a:t>‹#›</a:t>
            </a:fld>
            <a:endParaRPr lang="en-US"/>
          </a:p>
        </p:txBody>
      </p:sp>
    </p:spTree>
    <p:extLst>
      <p:ext uri="{BB962C8B-B14F-4D97-AF65-F5344CB8AC3E}">
        <p14:creationId xmlns:p14="http://schemas.microsoft.com/office/powerpoint/2010/main" val="1583483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1CAB15-597E-46E9-B7C3-4A6596E1A733}" type="datetimeFigureOut">
              <a:rPr lang="en-US" smtClean="0"/>
              <a:t>11/14/2019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A4D94A-A261-4662-A134-7D0A8E7323A8}" type="slidenum">
              <a:rPr lang="en-US" smtClean="0"/>
              <a:t>‹#›</a:t>
            </a:fld>
            <a:endParaRPr lang="en-US"/>
          </a:p>
        </p:txBody>
      </p:sp>
    </p:spTree>
    <p:extLst>
      <p:ext uri="{BB962C8B-B14F-4D97-AF65-F5344CB8AC3E}">
        <p14:creationId xmlns:p14="http://schemas.microsoft.com/office/powerpoint/2010/main" val="1970674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02920" y="1813560"/>
            <a:ext cx="9052560" cy="5129425"/>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02920" y="7203864"/>
            <a:ext cx="2346960" cy="413808"/>
          </a:xfrm>
          <a:prstGeom prst="rect">
            <a:avLst/>
          </a:prstGeom>
        </p:spPr>
        <p:txBody>
          <a:bodyPr vert="horz" lIns="101882" tIns="50941" rIns="101882" bIns="50941" rtlCol="0" anchor="ctr"/>
          <a:lstStyle>
            <a:lvl1pPr algn="l">
              <a:defRPr sz="1300">
                <a:solidFill>
                  <a:schemeClr val="tx1">
                    <a:tint val="75000"/>
                  </a:schemeClr>
                </a:solidFill>
              </a:defRPr>
            </a:lvl1pPr>
          </a:lstStyle>
          <a:p>
            <a:fld id="{D01CAB15-597E-46E9-B7C3-4A6596E1A733}" type="datetimeFigureOut">
              <a:rPr lang="en-US" smtClean="0"/>
              <a:t>11/14/2019</a:t>
            </a:fld>
            <a:endParaRPr lang="en-US"/>
          </a:p>
        </p:txBody>
      </p:sp>
      <p:sp>
        <p:nvSpPr>
          <p:cNvPr id="5" name="Footer Placeholder 4"/>
          <p:cNvSpPr>
            <a:spLocks noGrp="1"/>
          </p:cNvSpPr>
          <p:nvPr>
            <p:ph type="ftr" sz="quarter" idx="3"/>
          </p:nvPr>
        </p:nvSpPr>
        <p:spPr>
          <a:xfrm>
            <a:off x="3436620" y="7203864"/>
            <a:ext cx="3185160" cy="413808"/>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208520" y="7203864"/>
            <a:ext cx="2346960" cy="413808"/>
          </a:xfrm>
          <a:prstGeom prst="rect">
            <a:avLst/>
          </a:prstGeom>
        </p:spPr>
        <p:txBody>
          <a:bodyPr vert="horz" lIns="101882" tIns="50941" rIns="101882" bIns="50941" rtlCol="0" anchor="ctr"/>
          <a:lstStyle>
            <a:lvl1pPr algn="r">
              <a:defRPr sz="1300">
                <a:solidFill>
                  <a:schemeClr val="tx1">
                    <a:tint val="75000"/>
                  </a:schemeClr>
                </a:solidFill>
              </a:defRPr>
            </a:lvl1pPr>
          </a:lstStyle>
          <a:p>
            <a:fld id="{E4A4D94A-A261-4662-A134-7D0A8E7323A8}" type="slidenum">
              <a:rPr lang="en-US" smtClean="0"/>
              <a:t>‹#›</a:t>
            </a:fld>
            <a:endParaRPr lang="en-US"/>
          </a:p>
        </p:txBody>
      </p:sp>
    </p:spTree>
    <p:extLst>
      <p:ext uri="{BB962C8B-B14F-4D97-AF65-F5344CB8AC3E}">
        <p14:creationId xmlns:p14="http://schemas.microsoft.com/office/powerpoint/2010/main" val="991603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1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28600"/>
            <a:ext cx="9601200" cy="152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63070" y="458269"/>
            <a:ext cx="9314329" cy="630942"/>
          </a:xfrm>
          <a:prstGeom prst="rect">
            <a:avLst/>
          </a:prstGeom>
          <a:noFill/>
        </p:spPr>
        <p:txBody>
          <a:bodyPr wrap="square" rtlCol="0">
            <a:spAutoFit/>
          </a:bodyPr>
          <a:lstStyle/>
          <a:p>
            <a:r>
              <a:rPr lang="en-US" sz="3500" dirty="0" smtClean="0">
                <a:solidFill>
                  <a:schemeClr val="bg1"/>
                </a:solidFill>
                <a:latin typeface="Arial Black" panose="020B0A04020102020204" pitchFamily="34" charset="0"/>
              </a:rPr>
              <a:t>PROGRESSIVE LENS </a:t>
            </a:r>
            <a:r>
              <a:rPr lang="en-US" sz="3500" dirty="0" smtClean="0">
                <a:solidFill>
                  <a:schemeClr val="bg1"/>
                </a:solidFill>
                <a:latin typeface="Arial" panose="020B0604020202020204" pitchFamily="34" charset="0"/>
                <a:cs typeface="Arial" panose="020B0604020202020204" pitchFamily="34" charset="0"/>
              </a:rPr>
              <a:t>PACKAGE</a:t>
            </a:r>
            <a:endParaRPr lang="en-US" sz="3500" dirty="0">
              <a:solidFill>
                <a:schemeClr val="bg1"/>
              </a:solidFill>
              <a:latin typeface="Arial" panose="020B0604020202020204" pitchFamily="34" charset="0"/>
              <a:cs typeface="Arial" panose="020B0604020202020204" pitchFamily="34" charset="0"/>
            </a:endParaRPr>
          </a:p>
        </p:txBody>
      </p:sp>
      <p:sp>
        <p:nvSpPr>
          <p:cNvPr id="6" name="Rectangle 5"/>
          <p:cNvSpPr/>
          <p:nvPr/>
        </p:nvSpPr>
        <p:spPr>
          <a:xfrm>
            <a:off x="228600" y="3657600"/>
            <a:ext cx="2362200" cy="533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743200" y="3657600"/>
            <a:ext cx="2362200" cy="533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257800" y="3657600"/>
            <a:ext cx="2362200" cy="533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28600" y="4191000"/>
            <a:ext cx="2362200" cy="232858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743200" y="4191000"/>
            <a:ext cx="2362200" cy="232858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257800" y="4191000"/>
            <a:ext cx="2362200" cy="232858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772400" y="3352800"/>
            <a:ext cx="2052918" cy="4114800"/>
          </a:xfrm>
          <a:prstGeom prst="rect">
            <a:avLst/>
          </a:prstGeom>
          <a:solidFill>
            <a:srgbClr val="EE24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28600" y="3776246"/>
            <a:ext cx="2133600" cy="338554"/>
          </a:xfrm>
          <a:prstGeom prst="rect">
            <a:avLst/>
          </a:prstGeom>
          <a:noFill/>
        </p:spPr>
        <p:txBody>
          <a:bodyPr wrap="square" rtlCol="0">
            <a:spAutoFit/>
          </a:bodyPr>
          <a:lstStyle/>
          <a:p>
            <a:r>
              <a:rPr lang="en-US" sz="1600" dirty="0" smtClean="0">
                <a:solidFill>
                  <a:schemeClr val="accent1"/>
                </a:solidFill>
                <a:latin typeface="Arial Black" panose="020B0A04020102020204" pitchFamily="34" charset="0"/>
              </a:rPr>
              <a:t>BASIC </a:t>
            </a:r>
            <a:r>
              <a:rPr lang="en-US" sz="1600" dirty="0" smtClean="0">
                <a:solidFill>
                  <a:schemeClr val="accent1"/>
                </a:solidFill>
                <a:latin typeface="Arial" panose="020B0604020202020204" pitchFamily="34" charset="0"/>
                <a:cs typeface="Arial" panose="020B0604020202020204" pitchFamily="34" charset="0"/>
              </a:rPr>
              <a:t>PACKAGE</a:t>
            </a:r>
            <a:endParaRPr lang="en-US" sz="1600" dirty="0">
              <a:solidFill>
                <a:schemeClr val="accent1"/>
              </a:solidFill>
              <a:latin typeface="Arial" panose="020B0604020202020204" pitchFamily="34" charset="0"/>
              <a:cs typeface="Arial" panose="020B0604020202020204" pitchFamily="34" charset="0"/>
            </a:endParaRPr>
          </a:p>
        </p:txBody>
      </p:sp>
      <p:sp>
        <p:nvSpPr>
          <p:cNvPr id="18" name="TextBox 17"/>
          <p:cNvSpPr txBox="1"/>
          <p:nvPr/>
        </p:nvSpPr>
        <p:spPr>
          <a:xfrm>
            <a:off x="381000" y="4419600"/>
            <a:ext cx="2019300" cy="954107"/>
          </a:xfrm>
          <a:prstGeom prst="rect">
            <a:avLst/>
          </a:prstGeom>
          <a:noFill/>
        </p:spPr>
        <p:txBody>
          <a:bodyPr wrap="square" rtlCol="0">
            <a:spAutoFit/>
          </a:bodyPr>
          <a:lstStyle/>
          <a:p>
            <a:r>
              <a:rPr lang="en-US" sz="1400" dirty="0" smtClean="0">
                <a:latin typeface="Arial" panose="020B0604020202020204" pitchFamily="34" charset="0"/>
                <a:cs typeface="Arial" panose="020B0604020202020204" pitchFamily="34" charset="0"/>
              </a:rPr>
              <a:t>Package Includes: </a:t>
            </a:r>
          </a:p>
          <a:p>
            <a:pPr marL="342900" indent="-342900">
              <a:buFont typeface="Arial" panose="020B0604020202020204" pitchFamily="34" charset="0"/>
              <a:buChar char="•"/>
            </a:pPr>
            <a:r>
              <a:rPr lang="en-US" sz="1400" dirty="0" smtClean="0">
                <a:latin typeface="Arial" panose="020B0604020202020204" pitchFamily="34" charset="0"/>
                <a:cs typeface="Arial" panose="020B0604020202020204" pitchFamily="34" charset="0"/>
              </a:rPr>
              <a:t>Feature 1</a:t>
            </a:r>
          </a:p>
          <a:p>
            <a:pPr marL="342900" indent="-342900">
              <a:buFont typeface="Arial" panose="020B0604020202020204" pitchFamily="34" charset="0"/>
              <a:buChar char="•"/>
            </a:pPr>
            <a:r>
              <a:rPr lang="en-US" sz="1400" dirty="0" smtClean="0">
                <a:latin typeface="Arial" panose="020B0604020202020204" pitchFamily="34" charset="0"/>
                <a:cs typeface="Arial" panose="020B0604020202020204" pitchFamily="34" charset="0"/>
              </a:rPr>
              <a:t>Feature 2</a:t>
            </a:r>
          </a:p>
          <a:p>
            <a:pPr marL="342900" indent="-342900">
              <a:buFont typeface="Arial" panose="020B0604020202020204" pitchFamily="34" charset="0"/>
              <a:buChar char="•"/>
            </a:pPr>
            <a:r>
              <a:rPr lang="en-US" sz="1400" dirty="0" smtClean="0">
                <a:latin typeface="Arial" panose="020B0604020202020204" pitchFamily="34" charset="0"/>
                <a:cs typeface="Arial" panose="020B0604020202020204" pitchFamily="34" charset="0"/>
              </a:rPr>
              <a:t>Feature 3</a:t>
            </a:r>
            <a:endParaRPr lang="en-US" sz="1400" dirty="0">
              <a:latin typeface="Arial" panose="020B0604020202020204" pitchFamily="34" charset="0"/>
              <a:cs typeface="Arial" panose="020B0604020202020204" pitchFamily="34" charset="0"/>
            </a:endParaRPr>
          </a:p>
        </p:txBody>
      </p:sp>
      <p:sp>
        <p:nvSpPr>
          <p:cNvPr id="19" name="TextBox 18"/>
          <p:cNvSpPr txBox="1"/>
          <p:nvPr/>
        </p:nvSpPr>
        <p:spPr>
          <a:xfrm>
            <a:off x="2857500" y="4419600"/>
            <a:ext cx="2019300" cy="954107"/>
          </a:xfrm>
          <a:prstGeom prst="rect">
            <a:avLst/>
          </a:prstGeom>
          <a:noFill/>
        </p:spPr>
        <p:txBody>
          <a:bodyPr wrap="square" rtlCol="0">
            <a:spAutoFit/>
          </a:bodyPr>
          <a:lstStyle/>
          <a:p>
            <a:r>
              <a:rPr lang="en-US" sz="1400" dirty="0" smtClean="0">
                <a:latin typeface="Arial" panose="020B0604020202020204" pitchFamily="34" charset="0"/>
                <a:cs typeface="Arial" panose="020B0604020202020204" pitchFamily="34" charset="0"/>
              </a:rPr>
              <a:t>Package Includes: </a:t>
            </a:r>
          </a:p>
          <a:p>
            <a:pPr marL="342900" indent="-342900">
              <a:buFont typeface="Arial" panose="020B0604020202020204" pitchFamily="34" charset="0"/>
              <a:buChar char="•"/>
            </a:pPr>
            <a:r>
              <a:rPr lang="en-US" sz="1400" dirty="0" smtClean="0">
                <a:latin typeface="Arial" panose="020B0604020202020204" pitchFamily="34" charset="0"/>
                <a:cs typeface="Arial" panose="020B0604020202020204" pitchFamily="34" charset="0"/>
              </a:rPr>
              <a:t>Feature 1</a:t>
            </a:r>
          </a:p>
          <a:p>
            <a:pPr marL="342900" indent="-342900">
              <a:buFont typeface="Arial" panose="020B0604020202020204" pitchFamily="34" charset="0"/>
              <a:buChar char="•"/>
            </a:pPr>
            <a:r>
              <a:rPr lang="en-US" sz="1400" dirty="0" smtClean="0">
                <a:latin typeface="Arial" panose="020B0604020202020204" pitchFamily="34" charset="0"/>
                <a:cs typeface="Arial" panose="020B0604020202020204" pitchFamily="34" charset="0"/>
              </a:rPr>
              <a:t>Feature 2</a:t>
            </a:r>
          </a:p>
          <a:p>
            <a:pPr marL="342900" indent="-342900">
              <a:buFont typeface="Arial" panose="020B0604020202020204" pitchFamily="34" charset="0"/>
              <a:buChar char="•"/>
            </a:pPr>
            <a:r>
              <a:rPr lang="en-US" sz="1400" dirty="0" smtClean="0">
                <a:latin typeface="Arial" panose="020B0604020202020204" pitchFamily="34" charset="0"/>
                <a:cs typeface="Arial" panose="020B0604020202020204" pitchFamily="34" charset="0"/>
              </a:rPr>
              <a:t>Feature 3</a:t>
            </a:r>
            <a:endParaRPr lang="en-US" sz="1400" dirty="0">
              <a:latin typeface="Arial" panose="020B0604020202020204" pitchFamily="34" charset="0"/>
              <a:cs typeface="Arial" panose="020B0604020202020204" pitchFamily="34" charset="0"/>
            </a:endParaRPr>
          </a:p>
        </p:txBody>
      </p:sp>
      <p:sp>
        <p:nvSpPr>
          <p:cNvPr id="20" name="TextBox 19"/>
          <p:cNvSpPr txBox="1"/>
          <p:nvPr/>
        </p:nvSpPr>
        <p:spPr>
          <a:xfrm>
            <a:off x="5372100" y="4419600"/>
            <a:ext cx="2019300" cy="954107"/>
          </a:xfrm>
          <a:prstGeom prst="rect">
            <a:avLst/>
          </a:prstGeom>
          <a:noFill/>
        </p:spPr>
        <p:txBody>
          <a:bodyPr wrap="square" rtlCol="0">
            <a:spAutoFit/>
          </a:bodyPr>
          <a:lstStyle/>
          <a:p>
            <a:r>
              <a:rPr lang="en-US" sz="1400" dirty="0" smtClean="0">
                <a:latin typeface="Arial" panose="020B0604020202020204" pitchFamily="34" charset="0"/>
                <a:cs typeface="Arial" panose="020B0604020202020204" pitchFamily="34" charset="0"/>
              </a:rPr>
              <a:t>Package Includes: </a:t>
            </a:r>
          </a:p>
          <a:p>
            <a:pPr marL="342900" indent="-342900">
              <a:buFont typeface="Arial" panose="020B0604020202020204" pitchFamily="34" charset="0"/>
              <a:buChar char="•"/>
            </a:pPr>
            <a:r>
              <a:rPr lang="en-US" sz="1400" dirty="0" smtClean="0">
                <a:latin typeface="Arial" panose="020B0604020202020204" pitchFamily="34" charset="0"/>
                <a:cs typeface="Arial" panose="020B0604020202020204" pitchFamily="34" charset="0"/>
              </a:rPr>
              <a:t>Feature 1</a:t>
            </a:r>
          </a:p>
          <a:p>
            <a:pPr marL="342900" indent="-342900">
              <a:buFont typeface="Arial" panose="020B0604020202020204" pitchFamily="34" charset="0"/>
              <a:buChar char="•"/>
            </a:pPr>
            <a:r>
              <a:rPr lang="en-US" sz="1400" dirty="0" smtClean="0">
                <a:latin typeface="Arial" panose="020B0604020202020204" pitchFamily="34" charset="0"/>
                <a:cs typeface="Arial" panose="020B0604020202020204" pitchFamily="34" charset="0"/>
              </a:rPr>
              <a:t>Feature 2</a:t>
            </a:r>
          </a:p>
          <a:p>
            <a:pPr marL="342900" indent="-342900">
              <a:buFont typeface="Arial" panose="020B0604020202020204" pitchFamily="34" charset="0"/>
              <a:buChar char="•"/>
            </a:pPr>
            <a:r>
              <a:rPr lang="en-US" sz="1400" dirty="0" smtClean="0">
                <a:latin typeface="Arial" panose="020B0604020202020204" pitchFamily="34" charset="0"/>
                <a:cs typeface="Arial" panose="020B0604020202020204" pitchFamily="34" charset="0"/>
              </a:rPr>
              <a:t>Feature 3</a:t>
            </a:r>
            <a:endParaRPr lang="en-US" sz="1400" dirty="0">
              <a:latin typeface="Arial" panose="020B0604020202020204" pitchFamily="34" charset="0"/>
              <a:cs typeface="Arial" panose="020B0604020202020204" pitchFamily="34" charset="0"/>
            </a:endParaRPr>
          </a:p>
        </p:txBody>
      </p:sp>
      <p:sp>
        <p:nvSpPr>
          <p:cNvPr id="22" name="TextBox 21"/>
          <p:cNvSpPr txBox="1"/>
          <p:nvPr/>
        </p:nvSpPr>
        <p:spPr>
          <a:xfrm>
            <a:off x="684400" y="6143996"/>
            <a:ext cx="1485900" cy="338554"/>
          </a:xfrm>
          <a:prstGeom prst="rect">
            <a:avLst/>
          </a:prstGeom>
          <a:noFill/>
        </p:spPr>
        <p:txBody>
          <a:bodyPr wrap="square" rtlCol="0">
            <a:spAutoFit/>
          </a:bodyPr>
          <a:lstStyle/>
          <a:p>
            <a:r>
              <a:rPr lang="en-US" sz="1600" dirty="0" smtClean="0">
                <a:latin typeface="Arial Black" panose="020B0A04020102020204" pitchFamily="34" charset="0"/>
              </a:rPr>
              <a:t>$</a:t>
            </a:r>
            <a:r>
              <a:rPr lang="en-US" sz="1600" dirty="0" err="1" smtClean="0">
                <a:latin typeface="Arial Black" panose="020B0A04020102020204" pitchFamily="34" charset="0"/>
              </a:rPr>
              <a:t>xxx.xx</a:t>
            </a:r>
            <a:endParaRPr lang="en-US" sz="1600" dirty="0">
              <a:latin typeface="Arial Black" panose="020B0A04020102020204" pitchFamily="34"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81381" y="1832654"/>
            <a:ext cx="2034955" cy="1371880"/>
          </a:xfrm>
          <a:prstGeom prst="rect">
            <a:avLst/>
          </a:prstGeom>
        </p:spPr>
      </p:pic>
      <p:sp>
        <p:nvSpPr>
          <p:cNvPr id="24" name="Rectangle 23"/>
          <p:cNvSpPr/>
          <p:nvPr/>
        </p:nvSpPr>
        <p:spPr>
          <a:xfrm>
            <a:off x="228602" y="6705600"/>
            <a:ext cx="7391398"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394447" y="1023682"/>
            <a:ext cx="7239000" cy="400110"/>
          </a:xfrm>
          <a:prstGeom prst="rect">
            <a:avLst/>
          </a:prstGeom>
          <a:noFill/>
        </p:spPr>
        <p:txBody>
          <a:bodyPr wrap="square" rtlCol="0">
            <a:spAutoFit/>
          </a:bodyPr>
          <a:lstStyle/>
          <a:p>
            <a:r>
              <a:rPr lang="en-US" dirty="0" smtClean="0">
                <a:solidFill>
                  <a:schemeClr val="bg1"/>
                </a:solidFill>
                <a:latin typeface="Arial" panose="020B0604020202020204" pitchFamily="34" charset="0"/>
                <a:cs typeface="Arial" panose="020B0604020202020204" pitchFamily="34" charset="0"/>
              </a:rPr>
              <a:t>Practice Name</a:t>
            </a:r>
            <a:endParaRPr lang="en-US" dirty="0">
              <a:solidFill>
                <a:schemeClr val="bg1"/>
              </a:solidFill>
              <a:latin typeface="Arial" panose="020B0604020202020204" pitchFamily="34" charset="0"/>
              <a:cs typeface="Arial" panose="020B0604020202020204" pitchFamily="34" charset="0"/>
            </a:endParaRPr>
          </a:p>
        </p:txBody>
      </p:sp>
      <p:sp>
        <p:nvSpPr>
          <p:cNvPr id="26" name="TextBox 25"/>
          <p:cNvSpPr txBox="1"/>
          <p:nvPr/>
        </p:nvSpPr>
        <p:spPr>
          <a:xfrm>
            <a:off x="2700799" y="3776246"/>
            <a:ext cx="2514599" cy="338554"/>
          </a:xfrm>
          <a:prstGeom prst="rect">
            <a:avLst/>
          </a:prstGeom>
          <a:noFill/>
        </p:spPr>
        <p:txBody>
          <a:bodyPr wrap="square" rtlCol="0">
            <a:spAutoFit/>
          </a:bodyPr>
          <a:lstStyle/>
          <a:p>
            <a:r>
              <a:rPr lang="en-US" sz="1600" dirty="0" smtClean="0">
                <a:solidFill>
                  <a:schemeClr val="accent1"/>
                </a:solidFill>
                <a:latin typeface="Arial Black" panose="020B0A04020102020204" pitchFamily="34" charset="0"/>
              </a:rPr>
              <a:t>STANDARD </a:t>
            </a:r>
            <a:r>
              <a:rPr lang="en-US" sz="1600" dirty="0" smtClean="0">
                <a:solidFill>
                  <a:schemeClr val="accent1"/>
                </a:solidFill>
                <a:latin typeface="Arial" panose="020B0604020202020204" pitchFamily="34" charset="0"/>
                <a:cs typeface="Arial" panose="020B0604020202020204" pitchFamily="34" charset="0"/>
              </a:rPr>
              <a:t>PACKAGE</a:t>
            </a:r>
            <a:endParaRPr lang="en-US" sz="1600" dirty="0">
              <a:solidFill>
                <a:schemeClr val="accent1"/>
              </a:solidFill>
              <a:latin typeface="Arial" panose="020B0604020202020204" pitchFamily="34" charset="0"/>
              <a:cs typeface="Arial" panose="020B0604020202020204" pitchFamily="34" charset="0"/>
            </a:endParaRPr>
          </a:p>
        </p:txBody>
      </p:sp>
      <p:sp>
        <p:nvSpPr>
          <p:cNvPr id="27" name="TextBox 26"/>
          <p:cNvSpPr txBox="1"/>
          <p:nvPr/>
        </p:nvSpPr>
        <p:spPr>
          <a:xfrm>
            <a:off x="5257801" y="3776246"/>
            <a:ext cx="2514599" cy="338554"/>
          </a:xfrm>
          <a:prstGeom prst="rect">
            <a:avLst/>
          </a:prstGeom>
          <a:noFill/>
        </p:spPr>
        <p:txBody>
          <a:bodyPr wrap="square" rtlCol="0">
            <a:spAutoFit/>
          </a:bodyPr>
          <a:lstStyle/>
          <a:p>
            <a:r>
              <a:rPr lang="en-US" sz="1600" dirty="0" smtClean="0">
                <a:solidFill>
                  <a:schemeClr val="accent1"/>
                </a:solidFill>
                <a:latin typeface="Arial Black" panose="020B0A04020102020204" pitchFamily="34" charset="0"/>
              </a:rPr>
              <a:t>PREMIUM </a:t>
            </a:r>
            <a:r>
              <a:rPr lang="en-US" sz="1600" dirty="0" smtClean="0">
                <a:solidFill>
                  <a:schemeClr val="accent1"/>
                </a:solidFill>
                <a:latin typeface="Arial" panose="020B0604020202020204" pitchFamily="34" charset="0"/>
                <a:cs typeface="Arial" panose="020B0604020202020204" pitchFamily="34" charset="0"/>
              </a:rPr>
              <a:t>PACKAGE</a:t>
            </a:r>
            <a:endParaRPr lang="en-US" sz="1600" dirty="0">
              <a:solidFill>
                <a:schemeClr val="accent1"/>
              </a:solidFill>
              <a:latin typeface="Arial" panose="020B0604020202020204" pitchFamily="34" charset="0"/>
              <a:cs typeface="Arial" panose="020B0604020202020204" pitchFamily="34" charset="0"/>
            </a:endParaRPr>
          </a:p>
        </p:txBody>
      </p:sp>
      <p:sp>
        <p:nvSpPr>
          <p:cNvPr id="28" name="TextBox 27"/>
          <p:cNvSpPr txBox="1"/>
          <p:nvPr/>
        </p:nvSpPr>
        <p:spPr>
          <a:xfrm>
            <a:off x="323851" y="6907323"/>
            <a:ext cx="1344706" cy="338554"/>
          </a:xfrm>
          <a:prstGeom prst="rect">
            <a:avLst/>
          </a:prstGeom>
          <a:noFill/>
        </p:spPr>
        <p:txBody>
          <a:bodyPr wrap="square" rtlCol="0">
            <a:spAutoFit/>
          </a:bodyPr>
          <a:lstStyle/>
          <a:p>
            <a:r>
              <a:rPr lang="en-US" sz="1600" dirty="0" smtClean="0">
                <a:solidFill>
                  <a:schemeClr val="bg1"/>
                </a:solidFill>
                <a:latin typeface="Arial Black" panose="020B0A04020102020204" pitchFamily="34" charset="0"/>
              </a:rPr>
              <a:t>ADD-ON’S</a:t>
            </a:r>
            <a:endParaRPr lang="en-US" sz="1600" dirty="0">
              <a:solidFill>
                <a:schemeClr val="bg1"/>
              </a:solidFill>
              <a:latin typeface="Arial" panose="020B0604020202020204" pitchFamily="34" charset="0"/>
              <a:cs typeface="Arial" panose="020B0604020202020204" pitchFamily="34" charset="0"/>
            </a:endParaRPr>
          </a:p>
        </p:txBody>
      </p:sp>
      <p:sp>
        <p:nvSpPr>
          <p:cNvPr id="29" name="TextBox 28"/>
          <p:cNvSpPr txBox="1"/>
          <p:nvPr/>
        </p:nvSpPr>
        <p:spPr>
          <a:xfrm>
            <a:off x="1981198" y="6757515"/>
            <a:ext cx="1676403" cy="307777"/>
          </a:xfrm>
          <a:prstGeom prst="rect">
            <a:avLst/>
          </a:prstGeom>
          <a:noFill/>
        </p:spPr>
        <p:txBody>
          <a:bodyPr wrap="square" rtlCol="0">
            <a:spAutoFit/>
          </a:bodyPr>
          <a:lstStyle/>
          <a:p>
            <a:r>
              <a:rPr lang="en-US" sz="1400" dirty="0" smtClean="0">
                <a:solidFill>
                  <a:schemeClr val="bg1"/>
                </a:solidFill>
                <a:latin typeface="Arial" panose="020B0604020202020204" pitchFamily="34" charset="0"/>
                <a:cs typeface="Arial" panose="020B0604020202020204" pitchFamily="34" charset="0"/>
              </a:rPr>
              <a:t>Add-On Option 1</a:t>
            </a:r>
            <a:endParaRPr lang="en-US" sz="1400" dirty="0">
              <a:solidFill>
                <a:schemeClr val="bg1"/>
              </a:solidFill>
              <a:latin typeface="Arial" panose="020B0604020202020204" pitchFamily="34" charset="0"/>
              <a:cs typeface="Arial" panose="020B0604020202020204" pitchFamily="34" charset="0"/>
            </a:endParaRPr>
          </a:p>
        </p:txBody>
      </p:sp>
      <p:sp>
        <p:nvSpPr>
          <p:cNvPr id="30" name="TextBox 29"/>
          <p:cNvSpPr txBox="1"/>
          <p:nvPr/>
        </p:nvSpPr>
        <p:spPr>
          <a:xfrm>
            <a:off x="3181351" y="6143996"/>
            <a:ext cx="1485900" cy="338554"/>
          </a:xfrm>
          <a:prstGeom prst="rect">
            <a:avLst/>
          </a:prstGeom>
          <a:noFill/>
        </p:spPr>
        <p:txBody>
          <a:bodyPr wrap="square" rtlCol="0">
            <a:spAutoFit/>
          </a:bodyPr>
          <a:lstStyle/>
          <a:p>
            <a:r>
              <a:rPr lang="en-US" sz="1600" dirty="0" smtClean="0">
                <a:latin typeface="Arial Black" panose="020B0A04020102020204" pitchFamily="34" charset="0"/>
              </a:rPr>
              <a:t>$</a:t>
            </a:r>
            <a:r>
              <a:rPr lang="en-US" sz="1600" dirty="0" err="1" smtClean="0">
                <a:latin typeface="Arial Black" panose="020B0A04020102020204" pitchFamily="34" charset="0"/>
              </a:rPr>
              <a:t>xxx.xx</a:t>
            </a:r>
            <a:endParaRPr lang="en-US" sz="1600" dirty="0">
              <a:latin typeface="Arial Black" panose="020B0A04020102020204" pitchFamily="34" charset="0"/>
            </a:endParaRPr>
          </a:p>
        </p:txBody>
      </p:sp>
      <p:sp>
        <p:nvSpPr>
          <p:cNvPr id="31" name="TextBox 30"/>
          <p:cNvSpPr txBox="1"/>
          <p:nvPr/>
        </p:nvSpPr>
        <p:spPr>
          <a:xfrm>
            <a:off x="5695950" y="6143996"/>
            <a:ext cx="1485900" cy="338554"/>
          </a:xfrm>
          <a:prstGeom prst="rect">
            <a:avLst/>
          </a:prstGeom>
          <a:noFill/>
        </p:spPr>
        <p:txBody>
          <a:bodyPr wrap="square" rtlCol="0">
            <a:spAutoFit/>
          </a:bodyPr>
          <a:lstStyle/>
          <a:p>
            <a:r>
              <a:rPr lang="en-US" sz="1600" dirty="0" smtClean="0">
                <a:latin typeface="Arial Black" panose="020B0A04020102020204" pitchFamily="34" charset="0"/>
              </a:rPr>
              <a:t>$</a:t>
            </a:r>
            <a:r>
              <a:rPr lang="en-US" sz="1600" dirty="0" err="1" smtClean="0">
                <a:latin typeface="Arial Black" panose="020B0A04020102020204" pitchFamily="34" charset="0"/>
              </a:rPr>
              <a:t>xxx.xx</a:t>
            </a:r>
            <a:endParaRPr lang="en-US" sz="1600" dirty="0">
              <a:latin typeface="Arial Black" panose="020B0A04020102020204" pitchFamily="34" charset="0"/>
            </a:endParaRPr>
          </a:p>
        </p:txBody>
      </p:sp>
      <p:sp>
        <p:nvSpPr>
          <p:cNvPr id="32" name="TextBox 31"/>
          <p:cNvSpPr txBox="1"/>
          <p:nvPr/>
        </p:nvSpPr>
        <p:spPr>
          <a:xfrm>
            <a:off x="1981198" y="7073572"/>
            <a:ext cx="1676403" cy="307777"/>
          </a:xfrm>
          <a:prstGeom prst="rect">
            <a:avLst/>
          </a:prstGeom>
          <a:noFill/>
        </p:spPr>
        <p:txBody>
          <a:bodyPr wrap="square" rtlCol="0">
            <a:spAutoFit/>
          </a:bodyPr>
          <a:lstStyle/>
          <a:p>
            <a:r>
              <a:rPr lang="en-US" sz="1400" dirty="0" smtClean="0">
                <a:solidFill>
                  <a:schemeClr val="bg1"/>
                </a:solidFill>
                <a:latin typeface="Arial" panose="020B0604020202020204" pitchFamily="34" charset="0"/>
                <a:cs typeface="Arial" panose="020B0604020202020204" pitchFamily="34" charset="0"/>
              </a:rPr>
              <a:t>Add-On Option 2</a:t>
            </a:r>
            <a:endParaRPr lang="en-US" sz="1400" dirty="0">
              <a:solidFill>
                <a:schemeClr val="bg1"/>
              </a:solidFill>
              <a:latin typeface="Arial" panose="020B0604020202020204" pitchFamily="34" charset="0"/>
              <a:cs typeface="Arial" panose="020B0604020202020204" pitchFamily="34" charset="0"/>
            </a:endParaRPr>
          </a:p>
        </p:txBody>
      </p:sp>
      <p:sp>
        <p:nvSpPr>
          <p:cNvPr id="35" name="TextBox 34"/>
          <p:cNvSpPr txBox="1"/>
          <p:nvPr/>
        </p:nvSpPr>
        <p:spPr>
          <a:xfrm>
            <a:off x="3657601" y="6757515"/>
            <a:ext cx="838199" cy="307777"/>
          </a:xfrm>
          <a:prstGeom prst="rect">
            <a:avLst/>
          </a:prstGeom>
          <a:noFill/>
        </p:spPr>
        <p:txBody>
          <a:bodyPr wrap="square" rtlCol="0">
            <a:spAutoFit/>
          </a:bodyPr>
          <a:lstStyle/>
          <a:p>
            <a:r>
              <a:rPr lang="en-US" sz="1400" dirty="0" smtClean="0">
                <a:solidFill>
                  <a:schemeClr val="bg1"/>
                </a:solidFill>
                <a:latin typeface="Arial" panose="020B0604020202020204" pitchFamily="34" charset="0"/>
                <a:cs typeface="Arial" panose="020B0604020202020204" pitchFamily="34" charset="0"/>
              </a:rPr>
              <a:t>$</a:t>
            </a:r>
            <a:r>
              <a:rPr lang="en-US" sz="1400" dirty="0" err="1" smtClean="0">
                <a:solidFill>
                  <a:schemeClr val="bg1"/>
                </a:solidFill>
                <a:latin typeface="Arial" panose="020B0604020202020204" pitchFamily="34" charset="0"/>
                <a:cs typeface="Arial" panose="020B0604020202020204" pitchFamily="34" charset="0"/>
              </a:rPr>
              <a:t>xx.xx</a:t>
            </a:r>
            <a:endParaRPr lang="en-US" sz="1400" dirty="0">
              <a:solidFill>
                <a:schemeClr val="bg1"/>
              </a:solidFill>
              <a:latin typeface="Arial" panose="020B0604020202020204" pitchFamily="34" charset="0"/>
              <a:cs typeface="Arial" panose="020B0604020202020204" pitchFamily="34" charset="0"/>
            </a:endParaRPr>
          </a:p>
        </p:txBody>
      </p:sp>
      <p:sp>
        <p:nvSpPr>
          <p:cNvPr id="39" name="TextBox 38"/>
          <p:cNvSpPr txBox="1"/>
          <p:nvPr/>
        </p:nvSpPr>
        <p:spPr>
          <a:xfrm>
            <a:off x="3657601" y="7073572"/>
            <a:ext cx="761999" cy="307777"/>
          </a:xfrm>
          <a:prstGeom prst="rect">
            <a:avLst/>
          </a:prstGeom>
          <a:noFill/>
        </p:spPr>
        <p:txBody>
          <a:bodyPr wrap="square" rtlCol="0">
            <a:spAutoFit/>
          </a:bodyPr>
          <a:lstStyle/>
          <a:p>
            <a:r>
              <a:rPr lang="en-US" sz="1400" dirty="0" smtClean="0">
                <a:solidFill>
                  <a:schemeClr val="bg1"/>
                </a:solidFill>
                <a:latin typeface="Arial" panose="020B0604020202020204" pitchFamily="34" charset="0"/>
                <a:cs typeface="Arial" panose="020B0604020202020204" pitchFamily="34" charset="0"/>
              </a:rPr>
              <a:t>$</a:t>
            </a:r>
            <a:r>
              <a:rPr lang="en-US" sz="1400" dirty="0" err="1" smtClean="0">
                <a:solidFill>
                  <a:schemeClr val="bg1"/>
                </a:solidFill>
                <a:latin typeface="Arial" panose="020B0604020202020204" pitchFamily="34" charset="0"/>
                <a:cs typeface="Arial" panose="020B0604020202020204" pitchFamily="34" charset="0"/>
              </a:rPr>
              <a:t>xx.xx</a:t>
            </a:r>
            <a:endParaRPr lang="en-US" sz="1400" dirty="0">
              <a:solidFill>
                <a:schemeClr val="bg1"/>
              </a:solidFill>
              <a:latin typeface="Arial" panose="020B0604020202020204" pitchFamily="34" charset="0"/>
              <a:cs typeface="Arial" panose="020B0604020202020204" pitchFamily="34" charset="0"/>
            </a:endParaRPr>
          </a:p>
        </p:txBody>
      </p:sp>
      <p:sp>
        <p:nvSpPr>
          <p:cNvPr id="40" name="TextBox 39"/>
          <p:cNvSpPr txBox="1"/>
          <p:nvPr/>
        </p:nvSpPr>
        <p:spPr>
          <a:xfrm>
            <a:off x="4991097" y="6757515"/>
            <a:ext cx="1676403" cy="307777"/>
          </a:xfrm>
          <a:prstGeom prst="rect">
            <a:avLst/>
          </a:prstGeom>
          <a:noFill/>
        </p:spPr>
        <p:txBody>
          <a:bodyPr wrap="square" rtlCol="0">
            <a:spAutoFit/>
          </a:bodyPr>
          <a:lstStyle/>
          <a:p>
            <a:r>
              <a:rPr lang="en-US" sz="1400" dirty="0" smtClean="0">
                <a:solidFill>
                  <a:schemeClr val="bg1"/>
                </a:solidFill>
                <a:latin typeface="Arial" panose="020B0604020202020204" pitchFamily="34" charset="0"/>
                <a:cs typeface="Arial" panose="020B0604020202020204" pitchFamily="34" charset="0"/>
              </a:rPr>
              <a:t>Add-On Option 3</a:t>
            </a:r>
            <a:endParaRPr lang="en-US" sz="1400" dirty="0">
              <a:solidFill>
                <a:schemeClr val="bg1"/>
              </a:solidFill>
              <a:latin typeface="Arial" panose="020B0604020202020204" pitchFamily="34" charset="0"/>
              <a:cs typeface="Arial" panose="020B0604020202020204" pitchFamily="34" charset="0"/>
            </a:endParaRPr>
          </a:p>
        </p:txBody>
      </p:sp>
      <p:sp>
        <p:nvSpPr>
          <p:cNvPr id="41" name="TextBox 40"/>
          <p:cNvSpPr txBox="1"/>
          <p:nvPr/>
        </p:nvSpPr>
        <p:spPr>
          <a:xfrm>
            <a:off x="4991097" y="7073572"/>
            <a:ext cx="1676403" cy="307777"/>
          </a:xfrm>
          <a:prstGeom prst="rect">
            <a:avLst/>
          </a:prstGeom>
          <a:noFill/>
        </p:spPr>
        <p:txBody>
          <a:bodyPr wrap="square" rtlCol="0">
            <a:spAutoFit/>
          </a:bodyPr>
          <a:lstStyle/>
          <a:p>
            <a:r>
              <a:rPr lang="en-US" sz="1400" dirty="0" smtClean="0">
                <a:solidFill>
                  <a:schemeClr val="bg1"/>
                </a:solidFill>
                <a:latin typeface="Arial" panose="020B0604020202020204" pitchFamily="34" charset="0"/>
                <a:cs typeface="Arial" panose="020B0604020202020204" pitchFamily="34" charset="0"/>
              </a:rPr>
              <a:t>Add-On Option 4</a:t>
            </a:r>
            <a:endParaRPr lang="en-US" sz="1400" dirty="0">
              <a:solidFill>
                <a:schemeClr val="bg1"/>
              </a:solidFill>
              <a:latin typeface="Arial" panose="020B0604020202020204" pitchFamily="34" charset="0"/>
              <a:cs typeface="Arial" panose="020B0604020202020204" pitchFamily="34" charset="0"/>
            </a:endParaRPr>
          </a:p>
        </p:txBody>
      </p:sp>
      <p:sp>
        <p:nvSpPr>
          <p:cNvPr id="42" name="TextBox 41"/>
          <p:cNvSpPr txBox="1"/>
          <p:nvPr/>
        </p:nvSpPr>
        <p:spPr>
          <a:xfrm>
            <a:off x="6667500" y="6757515"/>
            <a:ext cx="952500" cy="307777"/>
          </a:xfrm>
          <a:prstGeom prst="rect">
            <a:avLst/>
          </a:prstGeom>
          <a:noFill/>
        </p:spPr>
        <p:txBody>
          <a:bodyPr wrap="square" rtlCol="0">
            <a:spAutoFit/>
          </a:bodyPr>
          <a:lstStyle/>
          <a:p>
            <a:r>
              <a:rPr lang="en-US" sz="1400" dirty="0" smtClean="0">
                <a:solidFill>
                  <a:schemeClr val="bg1"/>
                </a:solidFill>
                <a:latin typeface="Arial" panose="020B0604020202020204" pitchFamily="34" charset="0"/>
                <a:cs typeface="Arial" panose="020B0604020202020204" pitchFamily="34" charset="0"/>
              </a:rPr>
              <a:t>$</a:t>
            </a:r>
            <a:r>
              <a:rPr lang="en-US" sz="1400" dirty="0" err="1" smtClean="0">
                <a:solidFill>
                  <a:schemeClr val="bg1"/>
                </a:solidFill>
                <a:latin typeface="Arial" panose="020B0604020202020204" pitchFamily="34" charset="0"/>
                <a:cs typeface="Arial" panose="020B0604020202020204" pitchFamily="34" charset="0"/>
              </a:rPr>
              <a:t>xx.xx</a:t>
            </a:r>
            <a:endParaRPr lang="en-US" sz="1400" dirty="0">
              <a:solidFill>
                <a:schemeClr val="bg1"/>
              </a:solidFill>
              <a:latin typeface="Arial" panose="020B0604020202020204" pitchFamily="34" charset="0"/>
              <a:cs typeface="Arial" panose="020B0604020202020204" pitchFamily="34" charset="0"/>
            </a:endParaRPr>
          </a:p>
        </p:txBody>
      </p:sp>
      <p:sp>
        <p:nvSpPr>
          <p:cNvPr id="43" name="TextBox 42"/>
          <p:cNvSpPr txBox="1"/>
          <p:nvPr/>
        </p:nvSpPr>
        <p:spPr>
          <a:xfrm>
            <a:off x="6667500" y="7073572"/>
            <a:ext cx="965947" cy="307777"/>
          </a:xfrm>
          <a:prstGeom prst="rect">
            <a:avLst/>
          </a:prstGeom>
          <a:noFill/>
        </p:spPr>
        <p:txBody>
          <a:bodyPr wrap="square" rtlCol="0">
            <a:spAutoFit/>
          </a:bodyPr>
          <a:lstStyle/>
          <a:p>
            <a:r>
              <a:rPr lang="en-US" sz="1400" dirty="0" smtClean="0">
                <a:solidFill>
                  <a:schemeClr val="bg1"/>
                </a:solidFill>
                <a:latin typeface="Arial" panose="020B0604020202020204" pitchFamily="34" charset="0"/>
                <a:cs typeface="Arial" panose="020B0604020202020204" pitchFamily="34" charset="0"/>
              </a:rPr>
              <a:t>$</a:t>
            </a:r>
            <a:r>
              <a:rPr lang="en-US" sz="1400" dirty="0" err="1" smtClean="0">
                <a:solidFill>
                  <a:schemeClr val="bg1"/>
                </a:solidFill>
                <a:latin typeface="Arial" panose="020B0604020202020204" pitchFamily="34" charset="0"/>
                <a:cs typeface="Arial" panose="020B0604020202020204" pitchFamily="34" charset="0"/>
              </a:rPr>
              <a:t>xx.xx</a:t>
            </a:r>
            <a:endParaRPr lang="en-US" sz="1400" dirty="0">
              <a:solidFill>
                <a:schemeClr val="bg1"/>
              </a:solidFill>
              <a:latin typeface="Arial" panose="020B0604020202020204" pitchFamily="34" charset="0"/>
              <a:cs typeface="Arial" panose="020B0604020202020204" pitchFamily="34" charset="0"/>
            </a:endParaRPr>
          </a:p>
        </p:txBody>
      </p:sp>
      <p:sp>
        <p:nvSpPr>
          <p:cNvPr id="52" name="TextBox 51"/>
          <p:cNvSpPr txBox="1"/>
          <p:nvPr/>
        </p:nvSpPr>
        <p:spPr>
          <a:xfrm>
            <a:off x="7790365" y="3412263"/>
            <a:ext cx="2034953" cy="338554"/>
          </a:xfrm>
          <a:prstGeom prst="rect">
            <a:avLst/>
          </a:prstGeom>
          <a:noFill/>
        </p:spPr>
        <p:txBody>
          <a:bodyPr wrap="square" rtlCol="0">
            <a:spAutoFit/>
          </a:bodyPr>
          <a:lstStyle/>
          <a:p>
            <a:pPr algn="ctr"/>
            <a:r>
              <a:rPr lang="en-US" sz="1600" dirty="0" smtClean="0">
                <a:solidFill>
                  <a:schemeClr val="bg1"/>
                </a:solidFill>
                <a:latin typeface="Arial Black" panose="020B0A04020102020204" pitchFamily="34" charset="0"/>
              </a:rPr>
              <a:t>DIGITAL </a:t>
            </a:r>
            <a:r>
              <a:rPr lang="en-US" sz="1600" dirty="0" smtClean="0">
                <a:solidFill>
                  <a:schemeClr val="bg1"/>
                </a:solidFill>
                <a:latin typeface="Arial" panose="020B0604020202020204" pitchFamily="34" charset="0"/>
                <a:cs typeface="Arial" panose="020B0604020202020204" pitchFamily="34" charset="0"/>
              </a:rPr>
              <a:t>LENSES</a:t>
            </a:r>
            <a:endParaRPr lang="en-US" sz="1600" dirty="0">
              <a:solidFill>
                <a:schemeClr val="bg1"/>
              </a:solidFill>
              <a:latin typeface="Arial" panose="020B0604020202020204" pitchFamily="34" charset="0"/>
              <a:cs typeface="Arial" panose="020B0604020202020204" pitchFamily="34" charset="0"/>
            </a:endParaRPr>
          </a:p>
        </p:txBody>
      </p:sp>
      <p:sp>
        <p:nvSpPr>
          <p:cNvPr id="54" name="TextBox 53"/>
          <p:cNvSpPr txBox="1"/>
          <p:nvPr/>
        </p:nvSpPr>
        <p:spPr>
          <a:xfrm>
            <a:off x="7790365" y="3849429"/>
            <a:ext cx="2034953" cy="3447098"/>
          </a:xfrm>
          <a:prstGeom prst="rect">
            <a:avLst/>
          </a:prstGeom>
          <a:noFill/>
        </p:spPr>
        <p:txBody>
          <a:bodyPr wrap="square" rtlCol="0">
            <a:spAutoFit/>
          </a:bodyPr>
          <a:lstStyle/>
          <a:p>
            <a:pPr algn="ctr"/>
            <a:r>
              <a:rPr lang="en-US" sz="1600" dirty="0" smtClean="0">
                <a:solidFill>
                  <a:schemeClr val="bg1"/>
                </a:solidFill>
                <a:latin typeface="Arial" panose="020B0604020202020204" pitchFamily="34" charset="0"/>
                <a:cs typeface="Arial" panose="020B0604020202020204" pitchFamily="34" charset="0"/>
              </a:rPr>
              <a:t>The difference</a:t>
            </a:r>
          </a:p>
          <a:p>
            <a:pPr algn="ctr"/>
            <a:r>
              <a:rPr lang="en-US" sz="1600" dirty="0" smtClean="0">
                <a:solidFill>
                  <a:schemeClr val="bg1"/>
                </a:solidFill>
                <a:latin typeface="Arial" panose="020B0604020202020204" pitchFamily="34" charset="0"/>
                <a:cs typeface="Arial" panose="020B0604020202020204" pitchFamily="34" charset="0"/>
              </a:rPr>
              <a:t>is clear</a:t>
            </a:r>
            <a:endParaRPr lang="en-US" sz="1600" dirty="0">
              <a:solidFill>
                <a:schemeClr val="bg1"/>
              </a:solidFill>
              <a:latin typeface="Arial" panose="020B0604020202020204" pitchFamily="34" charset="0"/>
              <a:cs typeface="Arial" panose="020B0604020202020204" pitchFamily="34" charset="0"/>
            </a:endParaRPr>
          </a:p>
          <a:p>
            <a:pPr algn="ctr"/>
            <a:endParaRPr lang="en-US" sz="1000" dirty="0" smtClean="0">
              <a:solidFill>
                <a:schemeClr val="bg1"/>
              </a:solidFill>
              <a:latin typeface="Arial" panose="020B0604020202020204" pitchFamily="34" charset="0"/>
              <a:cs typeface="Arial" panose="020B0604020202020204" pitchFamily="34" charset="0"/>
            </a:endParaRPr>
          </a:p>
          <a:p>
            <a:pPr algn="ctr"/>
            <a:r>
              <a:rPr lang="en-US" sz="1100" dirty="0" smtClean="0">
                <a:solidFill>
                  <a:schemeClr val="bg1"/>
                </a:solidFill>
                <a:latin typeface="Arial" panose="020B0604020202020204" pitchFamily="34" charset="0"/>
                <a:cs typeface="Arial" panose="020B0604020202020204" pitchFamily="34" charset="0"/>
              </a:rPr>
              <a:t>Digital lenses are 6 times more accurate than traditional lenses and offer up to 20% wider vision channels. </a:t>
            </a:r>
          </a:p>
          <a:p>
            <a:pPr algn="ctr"/>
            <a:endParaRPr lang="en-US" sz="1100" dirty="0">
              <a:solidFill>
                <a:schemeClr val="bg1"/>
              </a:solidFill>
              <a:latin typeface="Arial" panose="020B0604020202020204" pitchFamily="34" charset="0"/>
              <a:cs typeface="Arial" panose="020B0604020202020204" pitchFamily="34" charset="0"/>
            </a:endParaRPr>
          </a:p>
          <a:p>
            <a:pPr algn="ctr"/>
            <a:r>
              <a:rPr lang="en-US" sz="1100" dirty="0" smtClean="0">
                <a:solidFill>
                  <a:schemeClr val="bg1"/>
                </a:solidFill>
                <a:latin typeface="Arial" panose="020B0604020202020204" pitchFamily="34" charset="0"/>
                <a:cs typeface="Arial" panose="020B0604020202020204" pitchFamily="34" charset="0"/>
              </a:rPr>
              <a:t>Think of them like your HD TV, the more pixels the crisper the picture with unmatched depth and clarity. </a:t>
            </a:r>
          </a:p>
          <a:p>
            <a:pPr algn="ctr"/>
            <a:endParaRPr lang="en-US" sz="1100" dirty="0">
              <a:solidFill>
                <a:schemeClr val="bg1"/>
              </a:solidFill>
              <a:latin typeface="Arial" panose="020B0604020202020204" pitchFamily="34" charset="0"/>
              <a:cs typeface="Arial" panose="020B0604020202020204" pitchFamily="34" charset="0"/>
            </a:endParaRPr>
          </a:p>
          <a:p>
            <a:pPr algn="ctr"/>
            <a:r>
              <a:rPr lang="en-US" sz="1100" dirty="0" smtClean="0">
                <a:solidFill>
                  <a:schemeClr val="bg1"/>
                </a:solidFill>
                <a:latin typeface="Arial" panose="020B0604020202020204" pitchFamily="34" charset="0"/>
                <a:cs typeface="Arial" panose="020B0604020202020204" pitchFamily="34" charset="0"/>
              </a:rPr>
              <a:t>Everyone can benefit from the accuracy of digital lenses, especially those with a higher prescription, large amounts of astigmatism or progressive lens wearer.</a:t>
            </a:r>
            <a:endParaRPr lang="en-US" sz="1100" dirty="0">
              <a:solidFill>
                <a:schemeClr val="bg1"/>
              </a:solidFill>
              <a:latin typeface="Arial" panose="020B0604020202020204" pitchFamily="34" charset="0"/>
              <a:cs typeface="Arial" panose="020B0604020202020204" pitchFamily="34" charset="0"/>
            </a:endParaRPr>
          </a:p>
        </p:txBody>
      </p:sp>
      <p:cxnSp>
        <p:nvCxnSpPr>
          <p:cNvPr id="56" name="Straight Connector 55"/>
          <p:cNvCxnSpPr/>
          <p:nvPr/>
        </p:nvCxnSpPr>
        <p:spPr>
          <a:xfrm>
            <a:off x="8274441" y="3827017"/>
            <a:ext cx="106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3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675" y="1832654"/>
            <a:ext cx="2351950" cy="1748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4"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l="3150"/>
          <a:stretch/>
        </p:blipFill>
        <p:spPr bwMode="auto">
          <a:xfrm>
            <a:off x="2762541" y="1832654"/>
            <a:ext cx="2342859" cy="17267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5"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62231" y="1832654"/>
            <a:ext cx="2389572" cy="17488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68279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81000"/>
            <a:ext cx="9296400" cy="553998"/>
          </a:xfrm>
          <a:prstGeom prst="rect">
            <a:avLst/>
          </a:prstGeom>
          <a:noFill/>
        </p:spPr>
        <p:txBody>
          <a:bodyPr wrap="square" rtlCol="0">
            <a:spAutoFit/>
          </a:bodyPr>
          <a:lstStyle/>
          <a:p>
            <a:r>
              <a:rPr lang="en-US" sz="3000" dirty="0" smtClean="0">
                <a:latin typeface="Arial Black" panose="020B0A04020102020204" pitchFamily="34" charset="0"/>
                <a:cs typeface="Arial" panose="020B0604020202020204" pitchFamily="34" charset="0"/>
              </a:rPr>
              <a:t>Additional Assets</a:t>
            </a:r>
            <a:endParaRPr lang="en-US" sz="3000" dirty="0">
              <a:latin typeface="Arial Black" panose="020B0A04020102020204" pitchFamily="34" charset="0"/>
              <a:cs typeface="Arial" panose="020B0604020202020204" pitchFamily="34" charset="0"/>
            </a:endParaRPr>
          </a:p>
        </p:txBody>
      </p:sp>
      <p:sp>
        <p:nvSpPr>
          <p:cNvPr id="3" name="Rectangle 2"/>
          <p:cNvSpPr/>
          <p:nvPr/>
        </p:nvSpPr>
        <p:spPr>
          <a:xfrm>
            <a:off x="304802" y="2777359"/>
            <a:ext cx="2052918" cy="4114939"/>
          </a:xfrm>
          <a:prstGeom prst="rect">
            <a:avLst/>
          </a:prstGeom>
          <a:solidFill>
            <a:srgbClr val="FF5C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 y="1162665"/>
            <a:ext cx="2034955" cy="1371879"/>
          </a:xfrm>
          <a:prstGeom prst="rect">
            <a:avLst/>
          </a:prstGeom>
        </p:spPr>
      </p:pic>
      <p:sp>
        <p:nvSpPr>
          <p:cNvPr id="5" name="TextBox 4"/>
          <p:cNvSpPr txBox="1"/>
          <p:nvPr/>
        </p:nvSpPr>
        <p:spPr>
          <a:xfrm>
            <a:off x="17046" y="2797765"/>
            <a:ext cx="2590798" cy="584775"/>
          </a:xfrm>
          <a:prstGeom prst="rect">
            <a:avLst/>
          </a:prstGeom>
          <a:noFill/>
        </p:spPr>
        <p:txBody>
          <a:bodyPr wrap="square" rtlCol="0">
            <a:spAutoFit/>
          </a:bodyPr>
          <a:lstStyle/>
          <a:p>
            <a:pPr algn="ctr"/>
            <a:r>
              <a:rPr lang="en-US" sz="1600" dirty="0" smtClean="0">
                <a:solidFill>
                  <a:schemeClr val="bg1"/>
                </a:solidFill>
                <a:latin typeface="Arial Black" panose="020B0A04020102020204" pitchFamily="34" charset="0"/>
              </a:rPr>
              <a:t>NON-GLARE </a:t>
            </a:r>
          </a:p>
          <a:p>
            <a:pPr algn="ctr"/>
            <a:r>
              <a:rPr lang="en-US" sz="1600" dirty="0" smtClean="0">
                <a:solidFill>
                  <a:schemeClr val="bg1"/>
                </a:solidFill>
                <a:latin typeface="Arial" panose="020B0604020202020204" pitchFamily="34" charset="0"/>
                <a:cs typeface="Arial" panose="020B0604020202020204" pitchFamily="34" charset="0"/>
              </a:rPr>
              <a:t>LENSES</a:t>
            </a:r>
            <a:endParaRPr lang="en-US" sz="1600" dirty="0">
              <a:solidFill>
                <a:schemeClr val="bg1"/>
              </a:solidFill>
              <a:latin typeface="Arial" panose="020B0604020202020204" pitchFamily="34" charset="0"/>
              <a:cs typeface="Arial" panose="020B0604020202020204" pitchFamily="34" charset="0"/>
            </a:endParaRPr>
          </a:p>
        </p:txBody>
      </p:sp>
      <p:sp>
        <p:nvSpPr>
          <p:cNvPr id="6" name="TextBox 5"/>
          <p:cNvSpPr txBox="1"/>
          <p:nvPr/>
        </p:nvSpPr>
        <p:spPr>
          <a:xfrm>
            <a:off x="304802" y="3352800"/>
            <a:ext cx="2034953" cy="3377848"/>
          </a:xfrm>
          <a:prstGeom prst="rect">
            <a:avLst/>
          </a:prstGeom>
          <a:noFill/>
        </p:spPr>
        <p:txBody>
          <a:bodyPr wrap="square" rtlCol="0">
            <a:spAutoFit/>
          </a:bodyPr>
          <a:lstStyle/>
          <a:p>
            <a:pPr algn="ctr"/>
            <a:r>
              <a:rPr lang="en-US" sz="1600" dirty="0">
                <a:solidFill>
                  <a:schemeClr val="bg1"/>
                </a:solidFill>
                <a:latin typeface="Arial" panose="020B0604020202020204" pitchFamily="34" charset="0"/>
                <a:cs typeface="Arial" panose="020B0604020202020204" pitchFamily="34" charset="0"/>
              </a:rPr>
              <a:t>Enhance the look and performance of your glasses</a:t>
            </a:r>
          </a:p>
          <a:p>
            <a:pPr algn="ctr"/>
            <a:endParaRPr lang="en-US" sz="800" dirty="0">
              <a:solidFill>
                <a:schemeClr val="bg1"/>
              </a:solidFill>
              <a:latin typeface="Arial" panose="020B0604020202020204" pitchFamily="34" charset="0"/>
              <a:cs typeface="Arial" panose="020B0604020202020204" pitchFamily="34" charset="0"/>
            </a:endParaRPr>
          </a:p>
          <a:p>
            <a:pPr algn="ctr"/>
            <a:r>
              <a:rPr lang="en-US" sz="1050" dirty="0">
                <a:solidFill>
                  <a:schemeClr val="bg1"/>
                </a:solidFill>
                <a:latin typeface="Arial" panose="020B0604020202020204" pitchFamily="34" charset="0"/>
                <a:cs typeface="Arial" panose="020B0604020202020204" pitchFamily="34" charset="0"/>
              </a:rPr>
              <a:t>With non-glare lenses, you can experience the most precise, crisp and clear natural vision in a brilliance that is not possible with uncoated lenses.</a:t>
            </a:r>
          </a:p>
          <a:p>
            <a:pPr algn="ctr"/>
            <a:endParaRPr lang="en-US" sz="1050" dirty="0">
              <a:solidFill>
                <a:schemeClr val="bg1"/>
              </a:solidFill>
              <a:latin typeface="Arial" panose="020B0604020202020204" pitchFamily="34" charset="0"/>
              <a:cs typeface="Arial" panose="020B0604020202020204" pitchFamily="34" charset="0"/>
            </a:endParaRPr>
          </a:p>
          <a:p>
            <a:pPr algn="ctr"/>
            <a:r>
              <a:rPr lang="en-US" sz="1050" dirty="0">
                <a:solidFill>
                  <a:schemeClr val="bg1"/>
                </a:solidFill>
                <a:latin typeface="Arial" panose="020B0604020202020204" pitchFamily="34" charset="0"/>
                <a:cs typeface="Arial" panose="020B0604020202020204" pitchFamily="34" charset="0"/>
              </a:rPr>
              <a:t>Non-glare coatings repel water, fingerprints, oil and dirt, keeping your lenses clean for longer periods of time. </a:t>
            </a:r>
          </a:p>
          <a:p>
            <a:pPr algn="ctr"/>
            <a:endParaRPr lang="en-US" sz="1050" dirty="0">
              <a:solidFill>
                <a:schemeClr val="bg1"/>
              </a:solidFill>
              <a:latin typeface="Arial" panose="020B0604020202020204" pitchFamily="34" charset="0"/>
              <a:cs typeface="Arial" panose="020B0604020202020204" pitchFamily="34" charset="0"/>
            </a:endParaRPr>
          </a:p>
          <a:p>
            <a:pPr algn="ctr"/>
            <a:r>
              <a:rPr lang="en-US" sz="1050" dirty="0">
                <a:solidFill>
                  <a:schemeClr val="bg1"/>
                </a:solidFill>
                <a:latin typeface="Arial" panose="020B0604020202020204" pitchFamily="34" charset="0"/>
                <a:cs typeface="Arial" panose="020B0604020202020204" pitchFamily="34" charset="0"/>
              </a:rPr>
              <a:t>Non-glare coatings reduce the glare allowing others to see your eyes instead of distracting reflections on your lenses.</a:t>
            </a:r>
          </a:p>
        </p:txBody>
      </p:sp>
      <p:cxnSp>
        <p:nvCxnSpPr>
          <p:cNvPr id="7" name="Straight Connector 6"/>
          <p:cNvCxnSpPr/>
          <p:nvPr/>
        </p:nvCxnSpPr>
        <p:spPr>
          <a:xfrm>
            <a:off x="779045" y="3359577"/>
            <a:ext cx="106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833987" y="2777499"/>
            <a:ext cx="2052918" cy="4114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33985" y="1179351"/>
            <a:ext cx="2034955" cy="1338786"/>
          </a:xfrm>
          <a:prstGeom prst="rect">
            <a:avLst/>
          </a:prstGeom>
        </p:spPr>
      </p:pic>
      <p:sp>
        <p:nvSpPr>
          <p:cNvPr id="11" name="TextBox 10"/>
          <p:cNvSpPr txBox="1"/>
          <p:nvPr/>
        </p:nvSpPr>
        <p:spPr>
          <a:xfrm>
            <a:off x="2546231" y="2797904"/>
            <a:ext cx="2590798" cy="584775"/>
          </a:xfrm>
          <a:prstGeom prst="rect">
            <a:avLst/>
          </a:prstGeom>
          <a:noFill/>
        </p:spPr>
        <p:txBody>
          <a:bodyPr wrap="square" rtlCol="0">
            <a:spAutoFit/>
          </a:bodyPr>
          <a:lstStyle/>
          <a:p>
            <a:pPr algn="ctr"/>
            <a:r>
              <a:rPr lang="en-US" sz="1600" dirty="0" smtClean="0">
                <a:solidFill>
                  <a:schemeClr val="bg1"/>
                </a:solidFill>
                <a:latin typeface="Arial Black" panose="020B0A04020102020204" pitchFamily="34" charset="0"/>
              </a:rPr>
              <a:t>POLARIZED </a:t>
            </a:r>
          </a:p>
          <a:p>
            <a:pPr algn="ctr"/>
            <a:r>
              <a:rPr lang="en-US" sz="1600" dirty="0" smtClean="0">
                <a:solidFill>
                  <a:schemeClr val="bg1"/>
                </a:solidFill>
                <a:latin typeface="Arial" panose="020B0604020202020204" pitchFamily="34" charset="0"/>
                <a:cs typeface="Arial" panose="020B0604020202020204" pitchFamily="34" charset="0"/>
              </a:rPr>
              <a:t>LENSES</a:t>
            </a:r>
            <a:endParaRPr lang="en-US" sz="1600" dirty="0">
              <a:solidFill>
                <a:schemeClr val="bg1"/>
              </a:solidFill>
              <a:latin typeface="Arial" panose="020B0604020202020204" pitchFamily="34" charset="0"/>
              <a:cs typeface="Arial" panose="020B0604020202020204" pitchFamily="34" charset="0"/>
            </a:endParaRPr>
          </a:p>
        </p:txBody>
      </p:sp>
      <p:sp>
        <p:nvSpPr>
          <p:cNvPr id="12" name="TextBox 11"/>
          <p:cNvSpPr txBox="1"/>
          <p:nvPr/>
        </p:nvSpPr>
        <p:spPr>
          <a:xfrm>
            <a:off x="2833987" y="3352939"/>
            <a:ext cx="2034953" cy="3754874"/>
          </a:xfrm>
          <a:prstGeom prst="rect">
            <a:avLst/>
          </a:prstGeom>
          <a:noFill/>
        </p:spPr>
        <p:txBody>
          <a:bodyPr wrap="square" rtlCol="0">
            <a:spAutoFit/>
          </a:bodyPr>
          <a:lstStyle/>
          <a:p>
            <a:pPr algn="ctr"/>
            <a:r>
              <a:rPr lang="en-US" sz="1600" dirty="0">
                <a:solidFill>
                  <a:schemeClr val="bg1"/>
                </a:solidFill>
                <a:latin typeface="Arial" panose="020B0604020202020204" pitchFamily="34" charset="0"/>
                <a:cs typeface="Arial" panose="020B0604020202020204" pitchFamily="34" charset="0"/>
              </a:rPr>
              <a:t>High quality vision in the </a:t>
            </a:r>
            <a:r>
              <a:rPr lang="en-US" sz="1600" dirty="0" smtClean="0">
                <a:solidFill>
                  <a:schemeClr val="bg1"/>
                </a:solidFill>
                <a:latin typeface="Arial" panose="020B0604020202020204" pitchFamily="34" charset="0"/>
                <a:cs typeface="Arial" panose="020B0604020202020204" pitchFamily="34" charset="0"/>
              </a:rPr>
              <a:t>sun</a:t>
            </a:r>
            <a:endParaRPr lang="en-US" sz="800" dirty="0">
              <a:solidFill>
                <a:schemeClr val="bg1"/>
              </a:solidFill>
              <a:latin typeface="Arial" panose="020B0604020202020204" pitchFamily="34" charset="0"/>
              <a:cs typeface="Arial" panose="020B0604020202020204" pitchFamily="34" charset="0"/>
            </a:endParaRPr>
          </a:p>
          <a:p>
            <a:pPr algn="ctr"/>
            <a:endParaRPr lang="en-US" sz="800" dirty="0">
              <a:solidFill>
                <a:schemeClr val="bg1"/>
              </a:solidFill>
              <a:latin typeface="Arial" panose="020B0604020202020204" pitchFamily="34" charset="0"/>
              <a:cs typeface="Arial" panose="020B0604020202020204" pitchFamily="34" charset="0"/>
            </a:endParaRPr>
          </a:p>
          <a:p>
            <a:pPr algn="ctr"/>
            <a:r>
              <a:rPr lang="en-US" sz="1050" dirty="0">
                <a:solidFill>
                  <a:schemeClr val="bg1"/>
                </a:solidFill>
                <a:latin typeface="Arial" panose="020B0604020202020204" pitchFamily="34" charset="0"/>
                <a:cs typeface="Arial" panose="020B0604020202020204" pitchFamily="34" charset="0"/>
              </a:rPr>
              <a:t>Polarized lenses block the harsh light that bounces off surfaces such as cars and water, leaving you with clear and crisp vision along with improved contrast and depth perception.</a:t>
            </a:r>
          </a:p>
          <a:p>
            <a:pPr algn="ctr"/>
            <a:endParaRPr lang="en-US" sz="1050" dirty="0">
              <a:solidFill>
                <a:schemeClr val="bg1"/>
              </a:solidFill>
              <a:latin typeface="Arial" panose="020B0604020202020204" pitchFamily="34" charset="0"/>
              <a:cs typeface="Arial" panose="020B0604020202020204" pitchFamily="34" charset="0"/>
            </a:endParaRPr>
          </a:p>
          <a:p>
            <a:pPr algn="ctr"/>
            <a:r>
              <a:rPr lang="en-US" sz="1050" dirty="0">
                <a:solidFill>
                  <a:schemeClr val="bg1"/>
                </a:solidFill>
                <a:latin typeface="Arial" panose="020B0604020202020204" pitchFamily="34" charset="0"/>
                <a:cs typeface="Arial" panose="020B0604020202020204" pitchFamily="34" charset="0"/>
              </a:rPr>
              <a:t>Polarized lenses are a safe and healthy option for everyone. Because polarized lenses minimize blind spots and help your eyes easily adjust to varying light conditions,  you will experience reduced eye strain and eye fatigue while wearing polarized lenses.</a:t>
            </a:r>
          </a:p>
        </p:txBody>
      </p:sp>
      <p:cxnSp>
        <p:nvCxnSpPr>
          <p:cNvPr id="13" name="Straight Connector 12"/>
          <p:cNvCxnSpPr/>
          <p:nvPr/>
        </p:nvCxnSpPr>
        <p:spPr>
          <a:xfrm>
            <a:off x="3308230" y="3359716"/>
            <a:ext cx="106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5267795" y="2777498"/>
            <a:ext cx="2052918" cy="41147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92338" y="1179351"/>
            <a:ext cx="1985865" cy="1338786"/>
          </a:xfrm>
          <a:prstGeom prst="rect">
            <a:avLst/>
          </a:prstGeom>
        </p:spPr>
      </p:pic>
      <p:sp>
        <p:nvSpPr>
          <p:cNvPr id="16" name="TextBox 15"/>
          <p:cNvSpPr txBox="1"/>
          <p:nvPr/>
        </p:nvSpPr>
        <p:spPr>
          <a:xfrm>
            <a:off x="4980039" y="2844364"/>
            <a:ext cx="2590798" cy="584775"/>
          </a:xfrm>
          <a:prstGeom prst="rect">
            <a:avLst/>
          </a:prstGeom>
          <a:noFill/>
        </p:spPr>
        <p:txBody>
          <a:bodyPr wrap="square" rtlCol="0">
            <a:spAutoFit/>
          </a:bodyPr>
          <a:lstStyle/>
          <a:p>
            <a:pPr algn="ctr"/>
            <a:r>
              <a:rPr lang="en-US" sz="1600" dirty="0" smtClean="0">
                <a:solidFill>
                  <a:schemeClr val="bg1"/>
                </a:solidFill>
                <a:latin typeface="Arial Black" panose="020B0A04020102020204" pitchFamily="34" charset="0"/>
              </a:rPr>
              <a:t>TRANSITIONS </a:t>
            </a:r>
          </a:p>
          <a:p>
            <a:pPr algn="ctr"/>
            <a:r>
              <a:rPr lang="en-US" sz="1600" dirty="0" smtClean="0">
                <a:solidFill>
                  <a:schemeClr val="bg1"/>
                </a:solidFill>
                <a:latin typeface="Arial" panose="020B0604020202020204" pitchFamily="34" charset="0"/>
                <a:cs typeface="Arial" panose="020B0604020202020204" pitchFamily="34" charset="0"/>
              </a:rPr>
              <a:t>LENSES</a:t>
            </a:r>
            <a:endParaRPr lang="en-US" sz="1600" dirty="0">
              <a:solidFill>
                <a:schemeClr val="bg1"/>
              </a:solidFill>
              <a:latin typeface="Arial" panose="020B0604020202020204" pitchFamily="34" charset="0"/>
              <a:cs typeface="Arial" panose="020B0604020202020204" pitchFamily="34" charset="0"/>
            </a:endParaRPr>
          </a:p>
        </p:txBody>
      </p:sp>
      <p:sp>
        <p:nvSpPr>
          <p:cNvPr id="17" name="TextBox 16"/>
          <p:cNvSpPr txBox="1"/>
          <p:nvPr/>
        </p:nvSpPr>
        <p:spPr>
          <a:xfrm>
            <a:off x="5267795" y="3412530"/>
            <a:ext cx="2034953" cy="3077766"/>
          </a:xfrm>
          <a:prstGeom prst="rect">
            <a:avLst/>
          </a:prstGeom>
          <a:noFill/>
        </p:spPr>
        <p:txBody>
          <a:bodyPr wrap="square" rtlCol="0">
            <a:spAutoFit/>
          </a:bodyPr>
          <a:lstStyle/>
          <a:p>
            <a:pPr algn="ctr"/>
            <a:r>
              <a:rPr lang="en-US" sz="1600" dirty="0" smtClean="0">
                <a:solidFill>
                  <a:schemeClr val="bg1"/>
                </a:solidFill>
                <a:latin typeface="Arial" panose="020B0604020202020204" pitchFamily="34" charset="0"/>
                <a:cs typeface="Arial" panose="020B0604020202020204" pitchFamily="34" charset="0"/>
              </a:rPr>
              <a:t>Be ready no matter what light you’re in</a:t>
            </a:r>
            <a:endParaRPr lang="en-US" sz="800" dirty="0">
              <a:solidFill>
                <a:schemeClr val="bg1"/>
              </a:solidFill>
              <a:latin typeface="Arial" panose="020B0604020202020204" pitchFamily="34" charset="0"/>
              <a:cs typeface="Arial" panose="020B0604020202020204" pitchFamily="34" charset="0"/>
            </a:endParaRPr>
          </a:p>
          <a:p>
            <a:pPr algn="ctr"/>
            <a:endParaRPr lang="en-US" sz="800" dirty="0">
              <a:solidFill>
                <a:schemeClr val="bg1"/>
              </a:solidFill>
              <a:latin typeface="Arial" panose="020B0604020202020204" pitchFamily="34" charset="0"/>
              <a:cs typeface="Arial" panose="020B0604020202020204" pitchFamily="34" charset="0"/>
            </a:endParaRPr>
          </a:p>
          <a:p>
            <a:pPr algn="ctr"/>
            <a:r>
              <a:rPr lang="en-US" sz="1100" dirty="0" smtClean="0">
                <a:solidFill>
                  <a:schemeClr val="bg1"/>
                </a:solidFill>
                <a:latin typeface="Arial" panose="020B0604020202020204" pitchFamily="34" charset="0"/>
                <a:cs typeface="Arial" panose="020B0604020202020204" pitchFamily="34" charset="0"/>
              </a:rPr>
              <a:t>You’re inside. You’re outside. Your daily life keeps you moving back and forth between light and bright sunshine. When your lenses seamlessly adapt to every situation, you always see life in the best light. </a:t>
            </a:r>
            <a:endParaRPr lang="en-US" sz="1100" dirty="0">
              <a:solidFill>
                <a:schemeClr val="bg1"/>
              </a:solidFill>
              <a:latin typeface="Arial" panose="020B0604020202020204" pitchFamily="34" charset="0"/>
              <a:cs typeface="Arial" panose="020B0604020202020204" pitchFamily="34" charset="0"/>
            </a:endParaRPr>
          </a:p>
          <a:p>
            <a:pPr algn="ctr"/>
            <a:endParaRPr lang="en-US" sz="1100" dirty="0" smtClean="0">
              <a:solidFill>
                <a:schemeClr val="bg1"/>
              </a:solidFill>
              <a:latin typeface="Arial" panose="020B0604020202020204" pitchFamily="34" charset="0"/>
              <a:cs typeface="Arial" panose="020B0604020202020204" pitchFamily="34" charset="0"/>
            </a:endParaRPr>
          </a:p>
          <a:p>
            <a:pPr algn="ctr"/>
            <a:r>
              <a:rPr lang="en-US" sz="1100" dirty="0" smtClean="0">
                <a:solidFill>
                  <a:schemeClr val="bg1"/>
                </a:solidFill>
                <a:latin typeface="Arial" panose="020B0604020202020204" pitchFamily="34" charset="0"/>
                <a:cs typeface="Arial" panose="020B0604020202020204" pitchFamily="34" charset="0"/>
              </a:rPr>
              <a:t>Transitions lenses block 100% of UVA/UVB rays while helping protect your eyes from Harmful Blue Light both indoors and out. </a:t>
            </a:r>
            <a:endParaRPr lang="en-US" sz="1100" dirty="0">
              <a:solidFill>
                <a:schemeClr val="bg1"/>
              </a:solidFill>
              <a:latin typeface="Arial" panose="020B0604020202020204" pitchFamily="34" charset="0"/>
              <a:cs typeface="Arial" panose="020B0604020202020204" pitchFamily="34" charset="0"/>
            </a:endParaRPr>
          </a:p>
        </p:txBody>
      </p:sp>
      <p:cxnSp>
        <p:nvCxnSpPr>
          <p:cNvPr id="18" name="Straight Connector 17"/>
          <p:cNvCxnSpPr/>
          <p:nvPr/>
        </p:nvCxnSpPr>
        <p:spPr>
          <a:xfrm>
            <a:off x="5742038" y="3419307"/>
            <a:ext cx="106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7613385" y="2777359"/>
            <a:ext cx="2052918" cy="411493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37928" y="1179211"/>
            <a:ext cx="1985865" cy="1338786"/>
          </a:xfrm>
          <a:prstGeom prst="rect">
            <a:avLst/>
          </a:prstGeom>
        </p:spPr>
      </p:pic>
      <p:sp>
        <p:nvSpPr>
          <p:cNvPr id="21" name="TextBox 20"/>
          <p:cNvSpPr txBox="1"/>
          <p:nvPr/>
        </p:nvSpPr>
        <p:spPr>
          <a:xfrm>
            <a:off x="7325629" y="2844224"/>
            <a:ext cx="2590798" cy="584775"/>
          </a:xfrm>
          <a:prstGeom prst="rect">
            <a:avLst/>
          </a:prstGeom>
          <a:noFill/>
        </p:spPr>
        <p:txBody>
          <a:bodyPr wrap="square" rtlCol="0">
            <a:spAutoFit/>
          </a:bodyPr>
          <a:lstStyle/>
          <a:p>
            <a:pPr algn="ctr"/>
            <a:r>
              <a:rPr lang="en-US" sz="1600" dirty="0" smtClean="0">
                <a:solidFill>
                  <a:schemeClr val="bg1"/>
                </a:solidFill>
                <a:latin typeface="Arial Black" panose="020B0A04020102020204" pitchFamily="34" charset="0"/>
              </a:rPr>
              <a:t>SUNSYNC </a:t>
            </a:r>
          </a:p>
          <a:p>
            <a:pPr algn="ctr"/>
            <a:r>
              <a:rPr lang="en-US" sz="1600" dirty="0" smtClean="0">
                <a:solidFill>
                  <a:schemeClr val="bg1"/>
                </a:solidFill>
                <a:latin typeface="Arial" panose="020B0604020202020204" pitchFamily="34" charset="0"/>
                <a:cs typeface="Arial" panose="020B0604020202020204" pitchFamily="34" charset="0"/>
              </a:rPr>
              <a:t>LENSES</a:t>
            </a:r>
            <a:endParaRPr lang="en-US" sz="1600" dirty="0">
              <a:solidFill>
                <a:schemeClr val="bg1"/>
              </a:solidFill>
              <a:latin typeface="Arial" panose="020B0604020202020204" pitchFamily="34" charset="0"/>
              <a:cs typeface="Arial" panose="020B0604020202020204" pitchFamily="34" charset="0"/>
            </a:endParaRPr>
          </a:p>
        </p:txBody>
      </p:sp>
      <p:sp>
        <p:nvSpPr>
          <p:cNvPr id="22" name="TextBox 21"/>
          <p:cNvSpPr txBox="1"/>
          <p:nvPr/>
        </p:nvSpPr>
        <p:spPr>
          <a:xfrm>
            <a:off x="7613385" y="3412390"/>
            <a:ext cx="2034953" cy="3339376"/>
          </a:xfrm>
          <a:prstGeom prst="rect">
            <a:avLst/>
          </a:prstGeom>
          <a:noFill/>
        </p:spPr>
        <p:txBody>
          <a:bodyPr wrap="square" rtlCol="0">
            <a:spAutoFit/>
          </a:bodyPr>
          <a:lstStyle/>
          <a:p>
            <a:pPr algn="ctr"/>
            <a:r>
              <a:rPr lang="en-US" sz="1600" dirty="0" smtClean="0">
                <a:solidFill>
                  <a:schemeClr val="bg1"/>
                </a:solidFill>
                <a:latin typeface="Arial" panose="020B0604020202020204" pitchFamily="34" charset="0"/>
                <a:cs typeface="Arial" panose="020B0604020202020204" pitchFamily="34" charset="0"/>
              </a:rPr>
              <a:t>Change is good</a:t>
            </a:r>
            <a:endParaRPr lang="en-US" sz="800" dirty="0">
              <a:solidFill>
                <a:schemeClr val="bg1"/>
              </a:solidFill>
              <a:latin typeface="Arial" panose="020B0604020202020204" pitchFamily="34" charset="0"/>
              <a:cs typeface="Arial" panose="020B0604020202020204" pitchFamily="34" charset="0"/>
            </a:endParaRPr>
          </a:p>
          <a:p>
            <a:pPr algn="ctr"/>
            <a:endParaRPr lang="en-US" sz="800" dirty="0">
              <a:solidFill>
                <a:schemeClr val="bg1"/>
              </a:solidFill>
              <a:latin typeface="Arial" panose="020B0604020202020204" pitchFamily="34" charset="0"/>
              <a:cs typeface="Arial" panose="020B0604020202020204" pitchFamily="34" charset="0"/>
            </a:endParaRPr>
          </a:p>
          <a:p>
            <a:pPr algn="ctr"/>
            <a:r>
              <a:rPr lang="en-US" sz="1100" dirty="0" err="1" smtClean="0">
                <a:solidFill>
                  <a:schemeClr val="bg1"/>
                </a:solidFill>
                <a:latin typeface="Arial" panose="020B0604020202020204" pitchFamily="34" charset="0"/>
                <a:cs typeface="Arial" panose="020B0604020202020204" pitchFamily="34" charset="0"/>
              </a:rPr>
              <a:t>SunSync</a:t>
            </a:r>
            <a:r>
              <a:rPr lang="en-US" sz="1100" dirty="0" smtClean="0">
                <a:solidFill>
                  <a:schemeClr val="bg1"/>
                </a:solidFill>
                <a:latin typeface="Arial" panose="020B0604020202020204" pitchFamily="34" charset="0"/>
                <a:cs typeface="Arial" panose="020B0604020202020204" pitchFamily="34" charset="0"/>
              </a:rPr>
              <a:t> Light-Reactive lenses are dark when you need them and clear when you don’t. </a:t>
            </a:r>
            <a:endParaRPr lang="en-US" sz="1100" dirty="0">
              <a:solidFill>
                <a:schemeClr val="bg1"/>
              </a:solidFill>
              <a:latin typeface="Arial" panose="020B0604020202020204" pitchFamily="34" charset="0"/>
              <a:cs typeface="Arial" panose="020B0604020202020204" pitchFamily="34" charset="0"/>
            </a:endParaRPr>
          </a:p>
          <a:p>
            <a:pPr algn="ctr"/>
            <a:endParaRPr lang="en-US" sz="1100" dirty="0">
              <a:solidFill>
                <a:schemeClr val="bg1"/>
              </a:solidFill>
              <a:latin typeface="Arial" panose="020B0604020202020204" pitchFamily="34" charset="0"/>
              <a:cs typeface="Arial" panose="020B0604020202020204" pitchFamily="34" charset="0"/>
            </a:endParaRPr>
          </a:p>
          <a:p>
            <a:pPr algn="ctr"/>
            <a:r>
              <a:rPr lang="en-US" sz="1100" dirty="0" err="1">
                <a:solidFill>
                  <a:schemeClr val="bg1"/>
                </a:solidFill>
                <a:latin typeface="Arial" panose="020B0604020202020204" pitchFamily="34" charset="0"/>
                <a:cs typeface="Arial" panose="020B0604020202020204" pitchFamily="34" charset="0"/>
              </a:rPr>
              <a:t>SunSync</a:t>
            </a:r>
            <a:r>
              <a:rPr lang="en-US" sz="1100" dirty="0">
                <a:solidFill>
                  <a:schemeClr val="bg1"/>
                </a:solidFill>
                <a:latin typeface="Arial" panose="020B0604020202020204" pitchFamily="34" charset="0"/>
                <a:cs typeface="Arial" panose="020B0604020202020204" pitchFamily="34" charset="0"/>
              </a:rPr>
              <a:t> Light-Reactive lenses defend your eyes against ultraviolet radiation and blue light.</a:t>
            </a:r>
          </a:p>
          <a:p>
            <a:pPr algn="ctr"/>
            <a:endParaRPr lang="en-US" sz="1100" dirty="0" smtClean="0">
              <a:solidFill>
                <a:schemeClr val="bg1"/>
              </a:solidFill>
              <a:latin typeface="Arial" panose="020B0604020202020204" pitchFamily="34" charset="0"/>
              <a:cs typeface="Arial" panose="020B0604020202020204" pitchFamily="34" charset="0"/>
            </a:endParaRPr>
          </a:p>
          <a:p>
            <a:pPr algn="ctr"/>
            <a:r>
              <a:rPr lang="en-US" sz="1100" dirty="0" smtClean="0">
                <a:solidFill>
                  <a:schemeClr val="bg1"/>
                </a:solidFill>
                <a:latin typeface="Arial" panose="020B0604020202020204" pitchFamily="34" charset="0"/>
                <a:cs typeface="Arial" panose="020B0604020202020204" pitchFamily="34" charset="0"/>
              </a:rPr>
              <a:t>Additionally, you’ll have the precision and clarity of corrective lenses, the comfort and protection of outdoor lenses, and the joy of never having to fumble between glasses again.</a:t>
            </a:r>
          </a:p>
        </p:txBody>
      </p:sp>
      <p:cxnSp>
        <p:nvCxnSpPr>
          <p:cNvPr id="23" name="Straight Connector 22"/>
          <p:cNvCxnSpPr/>
          <p:nvPr/>
        </p:nvCxnSpPr>
        <p:spPr>
          <a:xfrm>
            <a:off x="8087628" y="3419167"/>
            <a:ext cx="1066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8601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81000"/>
            <a:ext cx="9296400" cy="553998"/>
          </a:xfrm>
          <a:prstGeom prst="rect">
            <a:avLst/>
          </a:prstGeom>
          <a:noFill/>
        </p:spPr>
        <p:txBody>
          <a:bodyPr wrap="square" rtlCol="0">
            <a:spAutoFit/>
          </a:bodyPr>
          <a:lstStyle/>
          <a:p>
            <a:r>
              <a:rPr lang="en-US" sz="3000" dirty="0" smtClean="0">
                <a:latin typeface="Arial Black" panose="020B0A04020102020204" pitchFamily="34" charset="0"/>
                <a:cs typeface="Arial" panose="020B0604020202020204" pitchFamily="34" charset="0"/>
              </a:rPr>
              <a:t>Additional </a:t>
            </a:r>
            <a:r>
              <a:rPr lang="en-US" sz="3000" dirty="0" smtClean="0">
                <a:latin typeface="Arial Black" panose="020B0A04020102020204" pitchFamily="34" charset="0"/>
                <a:cs typeface="Arial" panose="020B0604020202020204" pitchFamily="34" charset="0"/>
              </a:rPr>
              <a:t>Image Assets</a:t>
            </a:r>
            <a:endParaRPr lang="en-US" sz="3000" dirty="0">
              <a:latin typeface="Arial Black" panose="020B0A04020102020204" pitchFamily="34" charset="0"/>
              <a:cs typeface="Arial" panose="020B0604020202020204" pitchFamily="34" charset="0"/>
            </a:endParaRPr>
          </a:p>
        </p:txBody>
      </p:sp>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2873" y="1214717"/>
            <a:ext cx="2085975" cy="1609725"/>
          </a:xfrm>
          <a:prstGeom prst="rect">
            <a:avLst/>
          </a:prstGeom>
        </p:spPr>
      </p:pic>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2073" y="1219200"/>
            <a:ext cx="2085975" cy="1609725"/>
          </a:xfrm>
          <a:prstGeom prst="rect">
            <a:avLst/>
          </a:prstGeom>
        </p:spPr>
      </p:pic>
      <p:pic>
        <p:nvPicPr>
          <p:cNvPr id="23" name="Picture 2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01285" y="1219199"/>
            <a:ext cx="2085975" cy="1609725"/>
          </a:xfrm>
          <a:prstGeom prst="rect">
            <a:avLst/>
          </a:prstGeom>
        </p:spPr>
      </p:pic>
      <p:sp>
        <p:nvSpPr>
          <p:cNvPr id="5" name="TextBox 4"/>
          <p:cNvSpPr txBox="1"/>
          <p:nvPr/>
        </p:nvSpPr>
        <p:spPr>
          <a:xfrm>
            <a:off x="636154" y="2802441"/>
            <a:ext cx="1905000" cy="400110"/>
          </a:xfrm>
          <a:prstGeom prst="rect">
            <a:avLst/>
          </a:prstGeom>
          <a:noFill/>
        </p:spPr>
        <p:txBody>
          <a:bodyPr wrap="square" rtlCol="0">
            <a:spAutoFit/>
          </a:bodyPr>
          <a:lstStyle/>
          <a:p>
            <a:pPr algn="ctr"/>
            <a:r>
              <a:rPr lang="en-US" dirty="0" smtClean="0"/>
              <a:t>Basic Option</a:t>
            </a:r>
            <a:endParaRPr lang="en-US" dirty="0"/>
          </a:p>
        </p:txBody>
      </p:sp>
      <p:sp>
        <p:nvSpPr>
          <p:cNvPr id="24" name="TextBox 23"/>
          <p:cNvSpPr txBox="1"/>
          <p:nvPr/>
        </p:nvSpPr>
        <p:spPr>
          <a:xfrm>
            <a:off x="3170375" y="2802441"/>
            <a:ext cx="2144914" cy="400110"/>
          </a:xfrm>
          <a:prstGeom prst="rect">
            <a:avLst/>
          </a:prstGeom>
          <a:noFill/>
        </p:spPr>
        <p:txBody>
          <a:bodyPr wrap="square" rtlCol="0">
            <a:spAutoFit/>
          </a:bodyPr>
          <a:lstStyle/>
          <a:p>
            <a:pPr algn="ctr"/>
            <a:r>
              <a:rPr lang="en-US" dirty="0" smtClean="0"/>
              <a:t>Standard  Option</a:t>
            </a:r>
            <a:endParaRPr lang="en-US" dirty="0"/>
          </a:p>
        </p:txBody>
      </p:sp>
      <p:sp>
        <p:nvSpPr>
          <p:cNvPr id="25" name="TextBox 24"/>
          <p:cNvSpPr txBox="1"/>
          <p:nvPr/>
        </p:nvSpPr>
        <p:spPr>
          <a:xfrm>
            <a:off x="5715000" y="2802441"/>
            <a:ext cx="2144914" cy="400110"/>
          </a:xfrm>
          <a:prstGeom prst="rect">
            <a:avLst/>
          </a:prstGeom>
          <a:noFill/>
        </p:spPr>
        <p:txBody>
          <a:bodyPr wrap="square" rtlCol="0">
            <a:spAutoFit/>
          </a:bodyPr>
          <a:lstStyle/>
          <a:p>
            <a:pPr algn="ctr"/>
            <a:r>
              <a:rPr lang="en-US" dirty="0" smtClean="0"/>
              <a:t>Premium Option</a:t>
            </a:r>
            <a:endParaRPr lang="en-US" dirty="0"/>
          </a:p>
        </p:txBody>
      </p:sp>
      <p:pic>
        <p:nvPicPr>
          <p:cNvPr id="1026" name="Picture 2" descr="E:\My Passport for Mac\Lens Mats\Unknown-1.jpe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2440" y="4648200"/>
            <a:ext cx="2590800" cy="1495425"/>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p:cNvSpPr txBox="1"/>
          <p:nvPr/>
        </p:nvSpPr>
        <p:spPr>
          <a:xfrm>
            <a:off x="542440" y="6185412"/>
            <a:ext cx="2590799" cy="400110"/>
          </a:xfrm>
          <a:prstGeom prst="rect">
            <a:avLst/>
          </a:prstGeom>
          <a:noFill/>
        </p:spPr>
        <p:txBody>
          <a:bodyPr wrap="square" rtlCol="0">
            <a:spAutoFit/>
          </a:bodyPr>
          <a:lstStyle/>
          <a:p>
            <a:pPr algn="ctr"/>
            <a:r>
              <a:rPr lang="en-US" dirty="0" smtClean="0"/>
              <a:t>Non-Glare</a:t>
            </a:r>
            <a:endParaRPr lang="en-US" dirty="0"/>
          </a:p>
        </p:txBody>
      </p:sp>
    </p:spTree>
    <p:extLst>
      <p:ext uri="{BB962C8B-B14F-4D97-AF65-F5344CB8AC3E}">
        <p14:creationId xmlns:p14="http://schemas.microsoft.com/office/powerpoint/2010/main" val="513273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81000"/>
            <a:ext cx="9296400" cy="553998"/>
          </a:xfrm>
          <a:prstGeom prst="rect">
            <a:avLst/>
          </a:prstGeom>
          <a:noFill/>
        </p:spPr>
        <p:txBody>
          <a:bodyPr wrap="square" rtlCol="0">
            <a:spAutoFit/>
          </a:bodyPr>
          <a:lstStyle/>
          <a:p>
            <a:r>
              <a:rPr lang="en-US" sz="3000" dirty="0" smtClean="0">
                <a:latin typeface="Arial Black" panose="020B0A04020102020204" pitchFamily="34" charset="0"/>
                <a:cs typeface="Arial" panose="020B0604020202020204" pitchFamily="34" charset="0"/>
              </a:rPr>
              <a:t>Additional </a:t>
            </a:r>
            <a:r>
              <a:rPr lang="en-US" sz="3000" dirty="0" smtClean="0">
                <a:latin typeface="Arial Black" panose="020B0A04020102020204" pitchFamily="34" charset="0"/>
                <a:cs typeface="Arial" panose="020B0604020202020204" pitchFamily="34" charset="0"/>
              </a:rPr>
              <a:t>Text Assets</a:t>
            </a:r>
            <a:endParaRPr lang="en-US" sz="3000" dirty="0">
              <a:latin typeface="Arial Black" panose="020B0A04020102020204" pitchFamily="34" charset="0"/>
              <a:cs typeface="Arial" panose="020B0604020202020204" pitchFamily="34" charset="0"/>
            </a:endParaRPr>
          </a:p>
        </p:txBody>
      </p:sp>
      <p:sp>
        <p:nvSpPr>
          <p:cNvPr id="17" name="TextBox 16"/>
          <p:cNvSpPr txBox="1"/>
          <p:nvPr/>
        </p:nvSpPr>
        <p:spPr>
          <a:xfrm>
            <a:off x="6276426" y="1693359"/>
            <a:ext cx="2323656" cy="1569660"/>
          </a:xfrm>
          <a:prstGeom prst="rect">
            <a:avLst/>
          </a:prstGeom>
          <a:noFill/>
        </p:spPr>
        <p:txBody>
          <a:bodyPr wrap="square" rtlCol="0">
            <a:spAutoFit/>
          </a:bodyPr>
          <a:lstStyle/>
          <a:p>
            <a:pPr algn="ctr"/>
            <a:r>
              <a:rPr lang="en-US" sz="1200" dirty="0" smtClean="0">
                <a:latin typeface="Arial" panose="020B0604020202020204" pitchFamily="34" charset="0"/>
                <a:cs typeface="Arial" panose="020B0604020202020204" pitchFamily="34" charset="0"/>
              </a:rPr>
              <a:t>Personalized digital technology for precise and perfected vision to enhance viewing in all areas, including digital devices.</a:t>
            </a:r>
          </a:p>
          <a:p>
            <a:pPr algn="ctr"/>
            <a:endParaRPr lang="en-US" sz="1200" b="1" dirty="0" smtClean="0"/>
          </a:p>
          <a:p>
            <a:pPr algn="ctr"/>
            <a:r>
              <a:rPr lang="en-US" sz="1200" b="1" dirty="0" smtClean="0"/>
              <a:t>Distance</a:t>
            </a:r>
            <a:r>
              <a:rPr lang="en-US" sz="1200" b="1" dirty="0" smtClean="0"/>
              <a:t>	</a:t>
            </a:r>
            <a:r>
              <a:rPr lang="ja-JP" altLang="en-US" sz="1200" dirty="0" smtClean="0">
                <a:solidFill>
                  <a:srgbClr val="C00000"/>
                </a:solidFill>
              </a:rPr>
              <a:t>★★★★★</a:t>
            </a:r>
            <a:endParaRPr lang="en-US" sz="1200" dirty="0" smtClean="0">
              <a:solidFill>
                <a:srgbClr val="C00000"/>
              </a:solidFill>
            </a:endParaRPr>
          </a:p>
          <a:p>
            <a:pPr algn="ctr"/>
            <a:r>
              <a:rPr lang="en-US" sz="1200" b="1" dirty="0" smtClean="0"/>
              <a:t>Intermediate 	</a:t>
            </a:r>
            <a:r>
              <a:rPr lang="ja-JP" altLang="en-US" sz="1200" dirty="0" smtClean="0">
                <a:solidFill>
                  <a:srgbClr val="C00000"/>
                </a:solidFill>
              </a:rPr>
              <a:t>★★★★★</a:t>
            </a:r>
            <a:endParaRPr lang="en-US" sz="1200" dirty="0" smtClean="0">
              <a:solidFill>
                <a:srgbClr val="C00000"/>
              </a:solidFill>
            </a:endParaRPr>
          </a:p>
          <a:p>
            <a:pPr algn="ctr"/>
            <a:r>
              <a:rPr lang="en-US" sz="1200" b="1" dirty="0" smtClean="0"/>
              <a:t>Near	</a:t>
            </a:r>
            <a:r>
              <a:rPr lang="ja-JP" altLang="en-US" sz="1200" dirty="0" smtClean="0">
                <a:solidFill>
                  <a:srgbClr val="C00000"/>
                </a:solidFill>
              </a:rPr>
              <a:t>★★★★★</a:t>
            </a:r>
            <a:endParaRPr lang="en-US" sz="1200" dirty="0" smtClean="0">
              <a:solidFill>
                <a:srgbClr val="C00000"/>
              </a:solidFill>
            </a:endParaRPr>
          </a:p>
        </p:txBody>
      </p:sp>
      <p:sp>
        <p:nvSpPr>
          <p:cNvPr id="18" name="TextBox 17"/>
          <p:cNvSpPr txBox="1"/>
          <p:nvPr/>
        </p:nvSpPr>
        <p:spPr>
          <a:xfrm>
            <a:off x="414707" y="1693359"/>
            <a:ext cx="2339340" cy="1569660"/>
          </a:xfrm>
          <a:prstGeom prst="rect">
            <a:avLst/>
          </a:prstGeom>
          <a:noFill/>
        </p:spPr>
        <p:txBody>
          <a:bodyPr wrap="square" rtlCol="0">
            <a:spAutoFit/>
          </a:bodyPr>
          <a:lstStyle/>
          <a:p>
            <a:pPr algn="ctr"/>
            <a:r>
              <a:rPr lang="en-US" sz="1200" dirty="0" smtClean="0">
                <a:latin typeface="Arial" panose="020B0604020202020204" pitchFamily="34" charset="0"/>
                <a:cs typeface="Arial" panose="020B0604020202020204" pitchFamily="34" charset="0"/>
              </a:rPr>
              <a:t>Digital lenses for smooth, gradual movements when changing focus from far to near</a:t>
            </a:r>
          </a:p>
          <a:p>
            <a:r>
              <a:rPr lang="en-US" sz="1200" b="1" dirty="0" smtClean="0"/>
              <a:t>       </a:t>
            </a:r>
            <a:endParaRPr lang="en-US" sz="1200" b="1" dirty="0" smtClean="0"/>
          </a:p>
          <a:p>
            <a:endParaRPr lang="en-US" sz="1200" b="1" dirty="0"/>
          </a:p>
          <a:p>
            <a:r>
              <a:rPr lang="en-US" sz="1200" b="1" dirty="0"/>
              <a:t> </a:t>
            </a:r>
            <a:r>
              <a:rPr lang="en-US" sz="1200" b="1" dirty="0" smtClean="0"/>
              <a:t>      </a:t>
            </a:r>
            <a:r>
              <a:rPr lang="en-US" sz="1200" b="1" dirty="0" smtClean="0"/>
              <a:t> </a:t>
            </a:r>
            <a:r>
              <a:rPr lang="en-US" sz="1200" b="1" dirty="0" smtClean="0"/>
              <a:t>Distance  	              </a:t>
            </a:r>
            <a:r>
              <a:rPr lang="ja-JP" altLang="en-US" sz="1200" dirty="0" smtClean="0">
                <a:solidFill>
                  <a:srgbClr val="C00000"/>
                </a:solidFill>
              </a:rPr>
              <a:t>★★★</a:t>
            </a:r>
            <a:endParaRPr lang="en-US" sz="1200" b="1" dirty="0" smtClean="0"/>
          </a:p>
          <a:p>
            <a:r>
              <a:rPr lang="en-US" sz="1200" b="1" dirty="0" smtClean="0"/>
              <a:t>        Intermediate             </a:t>
            </a:r>
            <a:r>
              <a:rPr lang="en-US" sz="1200" b="1" dirty="0" smtClean="0"/>
              <a:t>   </a:t>
            </a:r>
            <a:r>
              <a:rPr lang="ja-JP" altLang="en-US" sz="1200" dirty="0" smtClean="0">
                <a:solidFill>
                  <a:srgbClr val="C00000"/>
                </a:solidFill>
              </a:rPr>
              <a:t>★★</a:t>
            </a:r>
            <a:endParaRPr lang="en-US" sz="1200" b="1" dirty="0" smtClean="0"/>
          </a:p>
          <a:p>
            <a:r>
              <a:rPr lang="en-US" sz="1200" b="1" dirty="0" smtClean="0"/>
              <a:t>        Near	              </a:t>
            </a:r>
            <a:r>
              <a:rPr lang="ja-JP" altLang="en-US" sz="1200" dirty="0" smtClean="0">
                <a:solidFill>
                  <a:srgbClr val="C00000"/>
                </a:solidFill>
              </a:rPr>
              <a:t>★★★</a:t>
            </a:r>
            <a:endParaRPr lang="en-US" sz="1200" b="1" dirty="0" smtClean="0"/>
          </a:p>
        </p:txBody>
      </p:sp>
      <p:sp>
        <p:nvSpPr>
          <p:cNvPr id="19" name="TextBox 18"/>
          <p:cNvSpPr txBox="1"/>
          <p:nvPr/>
        </p:nvSpPr>
        <p:spPr>
          <a:xfrm>
            <a:off x="3204788" y="1693359"/>
            <a:ext cx="2384827" cy="1815882"/>
          </a:xfrm>
          <a:prstGeom prst="rect">
            <a:avLst/>
          </a:prstGeom>
          <a:noFill/>
        </p:spPr>
        <p:txBody>
          <a:bodyPr wrap="square" rtlCol="0">
            <a:spAutoFit/>
          </a:bodyPr>
          <a:lstStyle/>
          <a:p>
            <a:pPr algn="ctr"/>
            <a:r>
              <a:rPr lang="en-US" sz="1200" dirty="0" smtClean="0">
                <a:latin typeface="Arial" panose="020B0604020202020204" pitchFamily="34" charset="0"/>
                <a:cs typeface="Arial" panose="020B0604020202020204" pitchFamily="34" charset="0"/>
              </a:rPr>
              <a:t>Advanced digital technology</a:t>
            </a:r>
          </a:p>
          <a:p>
            <a:pPr algn="ctr"/>
            <a:r>
              <a:rPr lang="en-US" sz="1200" dirty="0" smtClean="0">
                <a:latin typeface="Arial" panose="020B0604020202020204" pitchFamily="34" charset="0"/>
                <a:cs typeface="Arial" panose="020B0604020202020204" pitchFamily="34" charset="0"/>
              </a:rPr>
              <a:t>For smoother movement and wider fields of vision.</a:t>
            </a:r>
          </a:p>
          <a:p>
            <a:r>
              <a:rPr lang="en-US" sz="1200" b="1" dirty="0" smtClean="0"/>
              <a:t>     </a:t>
            </a:r>
            <a:endParaRPr lang="en-US" sz="1200" b="1" dirty="0" smtClean="0"/>
          </a:p>
          <a:p>
            <a:r>
              <a:rPr lang="en-US" sz="1200" b="1" dirty="0" smtClean="0"/>
              <a:t> </a:t>
            </a:r>
          </a:p>
          <a:p>
            <a:r>
              <a:rPr lang="en-US" sz="1200" b="1" dirty="0" smtClean="0"/>
              <a:t>      Distance</a:t>
            </a:r>
            <a:r>
              <a:rPr lang="en-US" sz="1200" b="1" dirty="0" smtClean="0"/>
              <a:t>	        </a:t>
            </a:r>
            <a:r>
              <a:rPr lang="ja-JP" altLang="en-US" sz="1200" dirty="0" smtClean="0">
                <a:solidFill>
                  <a:srgbClr val="C00000"/>
                </a:solidFill>
              </a:rPr>
              <a:t>★★★★</a:t>
            </a:r>
            <a:endParaRPr lang="en-US" altLang="ja-JP" sz="1200" b="1" dirty="0"/>
          </a:p>
          <a:p>
            <a:r>
              <a:rPr lang="en-US" sz="1200" b="1" dirty="0" smtClean="0"/>
              <a:t>      Intermediate         </a:t>
            </a:r>
            <a:r>
              <a:rPr lang="en-US" sz="1200" b="1" dirty="0" smtClean="0"/>
              <a:t>  </a:t>
            </a:r>
            <a:r>
              <a:rPr lang="ja-JP" altLang="en-US" sz="1200" dirty="0" smtClean="0">
                <a:solidFill>
                  <a:srgbClr val="C00000"/>
                </a:solidFill>
              </a:rPr>
              <a:t>★★★</a:t>
            </a:r>
            <a:endParaRPr lang="en-US" sz="1200" b="1" dirty="0" smtClean="0"/>
          </a:p>
          <a:p>
            <a:r>
              <a:rPr lang="en-US" sz="1200" b="1" dirty="0" smtClean="0"/>
              <a:t>      Near	            </a:t>
            </a:r>
            <a:r>
              <a:rPr lang="ja-JP" altLang="en-US" sz="1200" dirty="0" smtClean="0">
                <a:solidFill>
                  <a:srgbClr val="C00000"/>
                </a:solidFill>
              </a:rPr>
              <a:t>★★★</a:t>
            </a:r>
            <a:endParaRPr lang="en-US" sz="1200" b="1" dirty="0" smtClean="0"/>
          </a:p>
          <a:p>
            <a:pPr algn="ctr"/>
            <a:endParaRPr lang="en-US" sz="800" b="1" dirty="0" smtClean="0"/>
          </a:p>
          <a:p>
            <a:pPr algn="ctr"/>
            <a:endParaRPr lang="en-US" sz="800" b="1" dirty="0" smtClean="0"/>
          </a:p>
        </p:txBody>
      </p:sp>
      <p:sp>
        <p:nvSpPr>
          <p:cNvPr id="4" name="TextBox 3"/>
          <p:cNvSpPr txBox="1"/>
          <p:nvPr/>
        </p:nvSpPr>
        <p:spPr>
          <a:xfrm>
            <a:off x="499796" y="4343400"/>
            <a:ext cx="2935635" cy="1692771"/>
          </a:xfrm>
          <a:prstGeom prst="rect">
            <a:avLst/>
          </a:prstGeom>
          <a:noFill/>
        </p:spPr>
        <p:txBody>
          <a:bodyPr wrap="square" rtlCol="0">
            <a:spAutoFit/>
          </a:bodyPr>
          <a:lstStyle/>
          <a:p>
            <a:r>
              <a:rPr lang="en-US" sz="1600" dirty="0" smtClean="0">
                <a:solidFill>
                  <a:srgbClr val="0070C0"/>
                </a:solidFill>
                <a:latin typeface="Arial Black" panose="020B0A04020102020204" pitchFamily="34" charset="0"/>
                <a:cs typeface="Arial" panose="020B0604020202020204" pitchFamily="34" charset="0"/>
              </a:rPr>
              <a:t>CONVENTIONAL </a:t>
            </a:r>
            <a:r>
              <a:rPr lang="en-US" sz="1600" dirty="0" smtClean="0">
                <a:solidFill>
                  <a:srgbClr val="0070C0"/>
                </a:solidFill>
                <a:latin typeface="Arial" panose="020B0604020202020204" pitchFamily="34" charset="0"/>
                <a:cs typeface="Arial" panose="020B0604020202020204" pitchFamily="34" charset="0"/>
              </a:rPr>
              <a:t>PROGRESSIVE</a:t>
            </a:r>
          </a:p>
          <a:p>
            <a:endParaRPr lang="en-US" sz="1600" dirty="0" smtClean="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Older Technology</a:t>
            </a:r>
          </a:p>
          <a:p>
            <a:r>
              <a:rPr lang="en-US" sz="1400" dirty="0" smtClean="0">
                <a:latin typeface="Arial" panose="020B0604020202020204" pitchFamily="34" charset="0"/>
                <a:cs typeface="Arial" panose="020B0604020202020204" pitchFamily="34" charset="0"/>
              </a:rPr>
              <a:t>Reduced Edge to Edge Clarity</a:t>
            </a:r>
          </a:p>
          <a:p>
            <a:r>
              <a:rPr lang="en-US" sz="1400" dirty="0" smtClean="0">
                <a:latin typeface="Arial" panose="020B0604020202020204" pitchFamily="34" charset="0"/>
                <a:cs typeface="Arial" panose="020B0604020202020204" pitchFamily="34" charset="0"/>
              </a:rPr>
              <a:t>Not Customizable</a:t>
            </a:r>
          </a:p>
          <a:p>
            <a:r>
              <a:rPr lang="en-US" sz="1400" dirty="0" smtClean="0">
                <a:latin typeface="Arial" panose="020B0604020202020204" pitchFamily="34" charset="0"/>
                <a:cs typeface="Arial" panose="020B0604020202020204" pitchFamily="34" charset="0"/>
              </a:rPr>
              <a:t>Thicker Appearance</a:t>
            </a:r>
            <a:endParaRPr lang="en-US" sz="1400" dirty="0">
              <a:latin typeface="Arial" panose="020B0604020202020204" pitchFamily="34" charset="0"/>
              <a:cs typeface="Arial" panose="020B0604020202020204" pitchFamily="34" charset="0"/>
            </a:endParaRPr>
          </a:p>
        </p:txBody>
      </p:sp>
      <p:sp>
        <p:nvSpPr>
          <p:cNvPr id="20" name="TextBox 19"/>
          <p:cNvSpPr txBox="1"/>
          <p:nvPr/>
        </p:nvSpPr>
        <p:spPr>
          <a:xfrm>
            <a:off x="3350623" y="4343400"/>
            <a:ext cx="2935635" cy="2339102"/>
          </a:xfrm>
          <a:prstGeom prst="rect">
            <a:avLst/>
          </a:prstGeom>
          <a:noFill/>
        </p:spPr>
        <p:txBody>
          <a:bodyPr wrap="square" rtlCol="0">
            <a:spAutoFit/>
          </a:bodyPr>
          <a:lstStyle/>
          <a:p>
            <a:r>
              <a:rPr lang="en-US" sz="1600" dirty="0" smtClean="0">
                <a:solidFill>
                  <a:srgbClr val="0070C0"/>
                </a:solidFill>
                <a:latin typeface="Arial Black" panose="020B0A04020102020204" pitchFamily="34" charset="0"/>
                <a:cs typeface="Arial" panose="020B0604020202020204" pitchFamily="34" charset="0"/>
              </a:rPr>
              <a:t>DIGITAL </a:t>
            </a:r>
          </a:p>
          <a:p>
            <a:r>
              <a:rPr lang="en-US" sz="1600" dirty="0" smtClean="0">
                <a:solidFill>
                  <a:srgbClr val="0070C0"/>
                </a:solidFill>
                <a:latin typeface="Arial" panose="020B0604020202020204" pitchFamily="34" charset="0"/>
                <a:cs typeface="Arial" panose="020B0604020202020204" pitchFamily="34" charset="0"/>
              </a:rPr>
              <a:t>PROGRESSIVE</a:t>
            </a:r>
          </a:p>
          <a:p>
            <a:endParaRPr lang="en-US" sz="1600" dirty="0" smtClean="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Freeform Design</a:t>
            </a:r>
          </a:p>
          <a:p>
            <a:r>
              <a:rPr lang="en-US" sz="1400" dirty="0" smtClean="0">
                <a:latin typeface="Arial" panose="020B0604020202020204" pitchFamily="34" charset="0"/>
                <a:cs typeface="Arial" panose="020B0604020202020204" pitchFamily="34" charset="0"/>
              </a:rPr>
              <a:t>Better Performance</a:t>
            </a:r>
          </a:p>
          <a:p>
            <a:r>
              <a:rPr lang="en-US" sz="1400" dirty="0" smtClean="0">
                <a:latin typeface="Arial" panose="020B0604020202020204" pitchFamily="34" charset="0"/>
                <a:cs typeface="Arial" panose="020B0604020202020204" pitchFamily="34" charset="0"/>
              </a:rPr>
              <a:t>Improved Edge to Edge Clarity</a:t>
            </a:r>
          </a:p>
          <a:p>
            <a:r>
              <a:rPr lang="en-US" sz="1400" dirty="0" smtClean="0">
                <a:latin typeface="Arial" panose="020B0604020202020204" pitchFamily="34" charset="0"/>
                <a:cs typeface="Arial" panose="020B0604020202020204" pitchFamily="34" charset="0"/>
              </a:rPr>
              <a:t>Wider Field of Vision</a:t>
            </a:r>
          </a:p>
          <a:p>
            <a:r>
              <a:rPr lang="en-US" sz="1400" dirty="0" smtClean="0">
                <a:latin typeface="Arial" panose="020B0604020202020204" pitchFamily="34" charset="0"/>
                <a:cs typeface="Arial" panose="020B0604020202020204" pitchFamily="34" charset="0"/>
              </a:rPr>
              <a:t>Highest Level or Optical Accuracy </a:t>
            </a:r>
            <a:r>
              <a:rPr lang="en-US" sz="1200" dirty="0" smtClean="0">
                <a:latin typeface="Arial" panose="020B0604020202020204" pitchFamily="34" charset="0"/>
                <a:cs typeface="Arial" panose="020B0604020202020204" pitchFamily="34" charset="0"/>
              </a:rPr>
              <a:t>(Up to 1/100 of a diopter)</a:t>
            </a:r>
          </a:p>
          <a:p>
            <a:r>
              <a:rPr lang="en-US" sz="1400" dirty="0" smtClean="0">
                <a:latin typeface="Arial" panose="020B0604020202020204" pitchFamily="34" charset="0"/>
                <a:cs typeface="Arial" panose="020B0604020202020204" pitchFamily="34" charset="0"/>
              </a:rPr>
              <a:t>Better Aesthetics</a:t>
            </a:r>
          </a:p>
        </p:txBody>
      </p:sp>
      <p:sp>
        <p:nvSpPr>
          <p:cNvPr id="5" name="TextBox 4"/>
          <p:cNvSpPr txBox="1"/>
          <p:nvPr/>
        </p:nvSpPr>
        <p:spPr>
          <a:xfrm>
            <a:off x="414707" y="1295400"/>
            <a:ext cx="2339340" cy="400110"/>
          </a:xfrm>
          <a:prstGeom prst="rect">
            <a:avLst/>
          </a:prstGeom>
          <a:noFill/>
        </p:spPr>
        <p:txBody>
          <a:bodyPr wrap="square" rtlCol="0">
            <a:spAutoFit/>
          </a:bodyPr>
          <a:lstStyle/>
          <a:p>
            <a:pPr algn="ctr"/>
            <a:r>
              <a:rPr lang="en-US" dirty="0" smtClean="0"/>
              <a:t>Basic Option</a:t>
            </a:r>
            <a:endParaRPr lang="en-US" dirty="0"/>
          </a:p>
        </p:txBody>
      </p:sp>
      <p:sp>
        <p:nvSpPr>
          <p:cNvPr id="24" name="TextBox 23"/>
          <p:cNvSpPr txBox="1"/>
          <p:nvPr/>
        </p:nvSpPr>
        <p:spPr>
          <a:xfrm>
            <a:off x="3167917" y="1295400"/>
            <a:ext cx="2421698" cy="400110"/>
          </a:xfrm>
          <a:prstGeom prst="rect">
            <a:avLst/>
          </a:prstGeom>
          <a:noFill/>
        </p:spPr>
        <p:txBody>
          <a:bodyPr wrap="square" rtlCol="0">
            <a:spAutoFit/>
          </a:bodyPr>
          <a:lstStyle/>
          <a:p>
            <a:pPr algn="ctr"/>
            <a:r>
              <a:rPr lang="en-US" dirty="0" smtClean="0"/>
              <a:t>Standard  Option</a:t>
            </a:r>
            <a:endParaRPr lang="en-US" dirty="0"/>
          </a:p>
        </p:txBody>
      </p:sp>
      <p:sp>
        <p:nvSpPr>
          <p:cNvPr id="25" name="TextBox 24"/>
          <p:cNvSpPr txBox="1"/>
          <p:nvPr/>
        </p:nvSpPr>
        <p:spPr>
          <a:xfrm>
            <a:off x="6167462" y="1321884"/>
            <a:ext cx="2432620" cy="400110"/>
          </a:xfrm>
          <a:prstGeom prst="rect">
            <a:avLst/>
          </a:prstGeom>
          <a:noFill/>
        </p:spPr>
        <p:txBody>
          <a:bodyPr wrap="square" rtlCol="0">
            <a:spAutoFit/>
          </a:bodyPr>
          <a:lstStyle/>
          <a:p>
            <a:pPr algn="ctr"/>
            <a:r>
              <a:rPr lang="en-US" dirty="0" smtClean="0"/>
              <a:t>Premium Option</a:t>
            </a:r>
            <a:endParaRPr lang="en-US" dirty="0"/>
          </a:p>
        </p:txBody>
      </p:sp>
    </p:spTree>
    <p:extLst>
      <p:ext uri="{BB962C8B-B14F-4D97-AF65-F5344CB8AC3E}">
        <p14:creationId xmlns:p14="http://schemas.microsoft.com/office/powerpoint/2010/main" val="2915180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705</TotalTime>
  <Words>551</Words>
  <Application>Microsoft Office PowerPoint</Application>
  <PresentationFormat>Custom</PresentationFormat>
  <Paragraphs>115</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Walman Optical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Rachael Brown</dc:creator>
  <cp:lastModifiedBy>Rachael Brown</cp:lastModifiedBy>
  <cp:revision>20</cp:revision>
  <dcterms:created xsi:type="dcterms:W3CDTF">2019-10-16T18:19:08Z</dcterms:created>
  <dcterms:modified xsi:type="dcterms:W3CDTF">2019-11-14T15:21:15Z</dcterms:modified>
</cp:coreProperties>
</file>